
<file path=[Content_Types].xml><?xml version="1.0" encoding="utf-8"?>
<Types xmlns="http://schemas.openxmlformats.org/package/2006/content-types">
  <Default Extension="bmp" ContentType="image/bmp"/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84" r:id="rId2"/>
    <p:sldId id="285" r:id="rId3"/>
    <p:sldId id="288" r:id="rId4"/>
    <p:sldId id="290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80B907-A68E-6D4A-9264-744EED185218}" v="86" dt="2019-02-05T15:48:24.62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8CFCF"/>
          </a:solidFill>
        </a:fill>
      </a:tcStyle>
    </a:wholeTbl>
    <a:band2H>
      <a:tcTxStyle/>
      <a:tcStyle>
        <a:tcBdr/>
        <a:fill>
          <a:solidFill>
            <a:srgbClr val="F4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564598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AB3A824-1A51-4B26-AD58-A6D8E14F6C04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34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0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5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E5059C3-6A89-4494-99FF-5A4D6FFD50EB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24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6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0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7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009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16C4C9A-3960-41CF-A4E9-2A8FB932454B}" type="datetimeFigureOut">
              <a:rPr lang="en-US" smtClean="0"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1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35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 and Technology </a:t>
            </a:r>
            <a:br>
              <a:rPr lang="en-US" dirty="0"/>
            </a:br>
            <a:r>
              <a:rPr lang="en-US" dirty="0"/>
              <a:t>2020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400" dirty="0"/>
              <a:t>Useful Revision Websites:</a:t>
            </a:r>
          </a:p>
          <a:p>
            <a:r>
              <a:rPr lang="en-US" sz="1400" dirty="0" err="1"/>
              <a:t>Www.technologystudent.com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9195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708F3C-5D30-4F40-B859-6B4BFE36598F}"/>
              </a:ext>
            </a:extLst>
          </p:cNvPr>
          <p:cNvSpPr/>
          <p:nvPr/>
        </p:nvSpPr>
        <p:spPr>
          <a:xfrm>
            <a:off x="457199" y="432973"/>
            <a:ext cx="81944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Electronic systems and programmable components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E8A1A-A9A0-1E46-9B6B-08E6D5C73DE6}"/>
              </a:ext>
            </a:extLst>
          </p:cNvPr>
          <p:cNvSpPr/>
          <p:nvPr/>
        </p:nvSpPr>
        <p:spPr>
          <a:xfrm>
            <a:off x="457199" y="1181913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How electronic</a:t>
            </a:r>
          </a:p>
          <a:p>
            <a:r>
              <a:rPr lang="en-US" sz="1400" dirty="0"/>
              <a:t>systems provide</a:t>
            </a:r>
          </a:p>
          <a:p>
            <a:r>
              <a:rPr lang="en-US" sz="1400" dirty="0"/>
              <a:t>functionality to</a:t>
            </a:r>
          </a:p>
          <a:p>
            <a:r>
              <a:rPr lang="en-US" sz="1400" dirty="0"/>
              <a:t>products and</a:t>
            </a:r>
          </a:p>
          <a:p>
            <a:r>
              <a:rPr lang="en-US" sz="1400" dirty="0"/>
              <a:t>processes, including</a:t>
            </a:r>
          </a:p>
          <a:p>
            <a:r>
              <a:rPr lang="en-US" sz="1400" dirty="0"/>
              <a:t>sensors and control</a:t>
            </a:r>
          </a:p>
          <a:p>
            <a:r>
              <a:rPr lang="en-US" sz="1400" dirty="0"/>
              <a:t>devices to respond to</a:t>
            </a:r>
          </a:p>
          <a:p>
            <a:r>
              <a:rPr lang="en-US" sz="1400" dirty="0"/>
              <a:t>a variety of inputs, and</a:t>
            </a:r>
          </a:p>
          <a:p>
            <a:r>
              <a:rPr lang="en-US" sz="1400" dirty="0"/>
              <a:t>devices to produce a</a:t>
            </a:r>
          </a:p>
          <a:p>
            <a:r>
              <a:rPr lang="en-US" sz="1400" dirty="0"/>
              <a:t>range of outputs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91820-9BD8-1447-8358-80E9DC12FC60}"/>
              </a:ext>
            </a:extLst>
          </p:cNvPr>
          <p:cNvSpPr/>
          <p:nvPr/>
        </p:nvSpPr>
        <p:spPr>
          <a:xfrm>
            <a:off x="2743199" y="1181913"/>
            <a:ext cx="594360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Graphical conventions for communicating concepts: circuit diagrams, block diagrams and flowcharts.</a:t>
            </a:r>
          </a:p>
          <a:p>
            <a:endParaRPr lang="en-US" sz="1100" dirty="0"/>
          </a:p>
          <a:p>
            <a:r>
              <a:rPr lang="en-US" sz="1100" dirty="0"/>
              <a:t>The ‘systems' approach – input; process; output.</a:t>
            </a:r>
          </a:p>
          <a:p>
            <a:endParaRPr lang="en-US" sz="1100" dirty="0"/>
          </a:p>
          <a:p>
            <a:r>
              <a:rPr lang="en-US" sz="1100" dirty="0"/>
              <a:t>Principles of a control system:</a:t>
            </a:r>
          </a:p>
          <a:p>
            <a:r>
              <a:rPr lang="en-US" sz="1100" dirty="0"/>
              <a:t>Input data from a sensor: light dependent resistor (LDR),</a:t>
            </a:r>
          </a:p>
          <a:p>
            <a:r>
              <a:rPr lang="en-US" sz="1100" dirty="0"/>
              <a:t>thermistor;</a:t>
            </a:r>
          </a:p>
          <a:p>
            <a:r>
              <a:rPr lang="en-US" sz="1100" dirty="0"/>
              <a:t>Processing by control devices: semi-conductor, IC,</a:t>
            </a:r>
          </a:p>
          <a:p>
            <a:r>
              <a:rPr lang="en-US" sz="1100" dirty="0"/>
              <a:t>microprocessor or computer;</a:t>
            </a:r>
          </a:p>
          <a:p>
            <a:r>
              <a:rPr lang="en-US" sz="1100" dirty="0"/>
              <a:t>Output where a signal is received that will perform a desired</a:t>
            </a:r>
          </a:p>
          <a:p>
            <a:r>
              <a:rPr lang="en-US" sz="1100" dirty="0"/>
              <a:t>function: buzzer, light emitting diode (LED).</a:t>
            </a:r>
          </a:p>
          <a:p>
            <a:endParaRPr lang="en-US" sz="1100" dirty="0"/>
          </a:p>
          <a:p>
            <a:r>
              <a:rPr lang="en-US" sz="1100" dirty="0"/>
              <a:t>The importance of feedback within the system.</a:t>
            </a:r>
          </a:p>
          <a:p>
            <a:endParaRPr lang="en-US" sz="1100" dirty="0"/>
          </a:p>
          <a:p>
            <a:r>
              <a:rPr lang="en-US" sz="1100" dirty="0"/>
              <a:t>The methods of providing feedback in different systems.</a:t>
            </a:r>
          </a:p>
          <a:p>
            <a:endParaRPr lang="en-US" sz="1100" dirty="0"/>
          </a:p>
          <a:p>
            <a:r>
              <a:rPr lang="en-US" sz="1100" dirty="0"/>
              <a:t>Familiar products in terms of their control system.</a:t>
            </a:r>
          </a:p>
          <a:p>
            <a:endParaRPr lang="en-US" sz="1100" dirty="0"/>
          </a:p>
          <a:p>
            <a:r>
              <a:rPr lang="en-US" sz="1100" dirty="0"/>
              <a:t>Control devices that include counting, switching and timing.</a:t>
            </a:r>
          </a:p>
          <a:p>
            <a:endParaRPr lang="en-US" sz="1100" dirty="0"/>
          </a:p>
          <a:p>
            <a:r>
              <a:rPr lang="en-US" sz="1100" dirty="0"/>
              <a:t>Analogue and digital sensors as input components.</a:t>
            </a:r>
          </a:p>
        </p:txBody>
      </p:sp>
    </p:spTree>
    <p:extLst>
      <p:ext uri="{BB962C8B-B14F-4D97-AF65-F5344CB8AC3E}">
        <p14:creationId xmlns:p14="http://schemas.microsoft.com/office/powerpoint/2010/main" val="302704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F27FD4-C420-F24A-9D8B-690342E123F4}"/>
              </a:ext>
            </a:extLst>
          </p:cNvPr>
          <p:cNvSpPr/>
          <p:nvPr/>
        </p:nvSpPr>
        <p:spPr>
          <a:xfrm>
            <a:off x="400928" y="55857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The use of</a:t>
            </a:r>
          </a:p>
          <a:p>
            <a:r>
              <a:rPr lang="en-US" sz="1400" dirty="0"/>
              <a:t>programmable</a:t>
            </a:r>
          </a:p>
          <a:p>
            <a:r>
              <a:rPr lang="en-US" sz="1400" dirty="0"/>
              <a:t>components to embed</a:t>
            </a:r>
          </a:p>
          <a:p>
            <a:r>
              <a:rPr lang="en-US" sz="1400" dirty="0"/>
              <a:t>functionality into</a:t>
            </a:r>
          </a:p>
          <a:p>
            <a:r>
              <a:rPr lang="en-US" sz="1400" dirty="0"/>
              <a:t>products in order to</a:t>
            </a:r>
          </a:p>
          <a:p>
            <a:r>
              <a:rPr lang="en-US" sz="1400" dirty="0"/>
              <a:t>enhance and</a:t>
            </a:r>
          </a:p>
          <a:p>
            <a:r>
              <a:rPr lang="en-US" sz="1400" dirty="0" err="1"/>
              <a:t>customise</a:t>
            </a:r>
            <a:r>
              <a:rPr lang="en-US" sz="1400" dirty="0"/>
              <a:t> their</a:t>
            </a:r>
          </a:p>
          <a:p>
            <a:r>
              <a:rPr lang="en-US" sz="1400" dirty="0"/>
              <a:t>operation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B777A4-6D11-CE46-8ADD-3278B4BBB070}"/>
              </a:ext>
            </a:extLst>
          </p:cNvPr>
          <p:cNvSpPr/>
          <p:nvPr/>
        </p:nvSpPr>
        <p:spPr>
          <a:xfrm>
            <a:off x="3144129" y="441854"/>
            <a:ext cx="4572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Sub routines or macros in control systems.</a:t>
            </a:r>
          </a:p>
          <a:p>
            <a:endParaRPr lang="en-US" sz="1100" dirty="0"/>
          </a:p>
          <a:p>
            <a:r>
              <a:rPr lang="en-US" sz="1100" dirty="0"/>
              <a:t>Programmable microcontrollers can be used to control a </a:t>
            </a:r>
            <a:r>
              <a:rPr lang="en-US" sz="1100" dirty="0" err="1"/>
              <a:t>rangeof</a:t>
            </a:r>
            <a:r>
              <a:rPr lang="en-US" sz="1100" dirty="0"/>
              <a:t> systems.</a:t>
            </a:r>
          </a:p>
          <a:p>
            <a:endParaRPr lang="en-US" sz="1100" dirty="0"/>
          </a:p>
          <a:p>
            <a:r>
              <a:rPr lang="en-US" sz="1100" dirty="0"/>
              <a:t>Programmable microcontrollers can interface with other devices.</a:t>
            </a:r>
          </a:p>
          <a:p>
            <a:endParaRPr lang="en-US" sz="1100" dirty="0"/>
          </a:p>
          <a:p>
            <a:r>
              <a:rPr lang="en-US" sz="1100" dirty="0"/>
              <a:t>Programmable microcontrollers can be reprogrammed</a:t>
            </a:r>
          </a:p>
          <a:p>
            <a:r>
              <a:rPr lang="en-US" sz="1100" dirty="0"/>
              <a:t>repeatedly.</a:t>
            </a:r>
          </a:p>
          <a:p>
            <a:endParaRPr lang="en-US" sz="1100" dirty="0"/>
          </a:p>
          <a:p>
            <a:r>
              <a:rPr lang="en-US" sz="1100" dirty="0"/>
              <a:t>The benefits and limitations of programmable microcontrollers.</a:t>
            </a:r>
          </a:p>
          <a:p>
            <a:endParaRPr lang="en-US" sz="1100" dirty="0"/>
          </a:p>
          <a:p>
            <a:r>
              <a:rPr lang="en-US" sz="1100" dirty="0"/>
              <a:t>Programmable Interface Controllers (PIC) and how they can be used to control products or systems.</a:t>
            </a:r>
          </a:p>
        </p:txBody>
      </p:sp>
    </p:spTree>
    <p:extLst>
      <p:ext uri="{BB962C8B-B14F-4D97-AF65-F5344CB8AC3E}">
        <p14:creationId xmlns:p14="http://schemas.microsoft.com/office/powerpoint/2010/main" val="253315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D20930-44FC-0042-97D5-9DEC41087F1A}"/>
              </a:ext>
            </a:extLst>
          </p:cNvPr>
          <p:cNvSpPr/>
          <p:nvPr/>
        </p:nvSpPr>
        <p:spPr>
          <a:xfrm>
            <a:off x="459838" y="543337"/>
            <a:ext cx="8430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Mechanical components and devices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6FF23D-70FF-2E4A-B0E1-005F4C0E1AE1}"/>
              </a:ext>
            </a:extLst>
          </p:cNvPr>
          <p:cNvSpPr/>
          <p:nvPr/>
        </p:nvSpPr>
        <p:spPr>
          <a:xfrm>
            <a:off x="459838" y="1287923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The functions of</a:t>
            </a:r>
          </a:p>
          <a:p>
            <a:r>
              <a:rPr lang="en-US" sz="1400" dirty="0"/>
              <a:t>mechanical devices,</a:t>
            </a:r>
          </a:p>
          <a:p>
            <a:r>
              <a:rPr lang="en-US" sz="1400" dirty="0"/>
              <a:t>to produce different</a:t>
            </a:r>
          </a:p>
          <a:p>
            <a:r>
              <a:rPr lang="en-US" sz="1400" dirty="0"/>
              <a:t>sorts of movement,</a:t>
            </a:r>
          </a:p>
          <a:p>
            <a:r>
              <a:rPr lang="en-US" sz="1400" dirty="0"/>
              <a:t>changing the</a:t>
            </a:r>
          </a:p>
          <a:p>
            <a:r>
              <a:rPr lang="en-US" sz="1400" dirty="0"/>
              <a:t>magnitude and</a:t>
            </a:r>
          </a:p>
          <a:p>
            <a:r>
              <a:rPr lang="en-US" sz="1400" dirty="0"/>
              <a:t>direction of forces.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1EC3B-90EE-4E43-AA76-729E3C67ECB8}"/>
              </a:ext>
            </a:extLst>
          </p:cNvPr>
          <p:cNvSpPr/>
          <p:nvPr/>
        </p:nvSpPr>
        <p:spPr>
          <a:xfrm>
            <a:off x="2745838" y="1287923"/>
            <a:ext cx="4572000" cy="33085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Principle of a mechanical device to transform input motion and force into a desired output motion and force.</a:t>
            </a:r>
          </a:p>
          <a:p>
            <a:endParaRPr lang="en-US" sz="1100" dirty="0"/>
          </a:p>
          <a:p>
            <a:r>
              <a:rPr lang="en-US" sz="1100" dirty="0" err="1"/>
              <a:t>Analyse</a:t>
            </a:r>
            <a:r>
              <a:rPr lang="en-US" sz="1100" dirty="0"/>
              <a:t> everyday mechanical devices and how they function.</a:t>
            </a:r>
          </a:p>
          <a:p>
            <a:endParaRPr lang="en-US" sz="1100" dirty="0"/>
          </a:p>
          <a:p>
            <a:r>
              <a:rPr lang="en-US" sz="1100" dirty="0"/>
              <a:t>Consider mechanical systems in terms of input; process; output.</a:t>
            </a:r>
          </a:p>
          <a:p>
            <a:endParaRPr lang="en-US" sz="1100" dirty="0"/>
          </a:p>
          <a:p>
            <a:r>
              <a:rPr lang="en-US" sz="1100" dirty="0"/>
              <a:t>Mechanical systems which:</a:t>
            </a:r>
          </a:p>
          <a:p>
            <a:r>
              <a:rPr lang="en-US" sz="1100" dirty="0"/>
              <a:t>increase or decrease speed of movement/rotation;</a:t>
            </a:r>
          </a:p>
          <a:p>
            <a:r>
              <a:rPr lang="en-US" sz="1100" dirty="0"/>
              <a:t>change magnitude/direction of force/ movement/ rotation.</a:t>
            </a:r>
          </a:p>
          <a:p>
            <a:endParaRPr lang="en-US" sz="1100" dirty="0"/>
          </a:p>
          <a:p>
            <a:r>
              <a:rPr lang="en-US" sz="1100" dirty="0"/>
              <a:t>Simple calculations involving mechanical systems.</a:t>
            </a:r>
          </a:p>
          <a:p>
            <a:endParaRPr lang="en-US" sz="1100" dirty="0"/>
          </a:p>
          <a:p>
            <a:r>
              <a:rPr lang="en-US" sz="1100" dirty="0" err="1"/>
              <a:t>Analyse</a:t>
            </a:r>
            <a:r>
              <a:rPr lang="en-US" sz="1100" dirty="0"/>
              <a:t> the function of mechanical products that have:</a:t>
            </a:r>
          </a:p>
          <a:p>
            <a:r>
              <a:rPr lang="en-US" sz="1100" dirty="0"/>
              <a:t>pulley systems, e.g. curtain rails, sewing machine;</a:t>
            </a:r>
          </a:p>
          <a:p>
            <a:r>
              <a:rPr lang="en-US" sz="1100" dirty="0"/>
              <a:t>gear systems, e.g. whisk, hand drill;</a:t>
            </a:r>
          </a:p>
          <a:p>
            <a:r>
              <a:rPr lang="en-US" sz="1100" dirty="0"/>
              <a:t>levers and linkages, e.g. scissors;</a:t>
            </a:r>
          </a:p>
          <a:p>
            <a:r>
              <a:rPr lang="en-US" sz="1100" dirty="0"/>
              <a:t>rack and pinion, e.g. chair lift;</a:t>
            </a:r>
          </a:p>
          <a:p>
            <a:r>
              <a:rPr lang="en-US" sz="1100" dirty="0"/>
              <a:t>cams, e.g. automata toys.</a:t>
            </a:r>
          </a:p>
        </p:txBody>
      </p:sp>
    </p:spTree>
    <p:extLst>
      <p:ext uri="{BB962C8B-B14F-4D97-AF65-F5344CB8AC3E}">
        <p14:creationId xmlns:p14="http://schemas.microsoft.com/office/powerpoint/2010/main" val="203399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E3737F-298C-5B41-B09B-2421FEB43A45}"/>
              </a:ext>
            </a:extLst>
          </p:cNvPr>
          <p:cNvSpPr/>
          <p:nvPr/>
        </p:nvSpPr>
        <p:spPr>
          <a:xfrm>
            <a:off x="3441752" y="374525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Materials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EEB9AE-8D6A-1441-B684-1D7EAE735795}"/>
              </a:ext>
            </a:extLst>
          </p:cNvPr>
          <p:cNvSpPr/>
          <p:nvPr/>
        </p:nvSpPr>
        <p:spPr>
          <a:xfrm>
            <a:off x="401663" y="1035706"/>
            <a:ext cx="1649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Papers and boards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49F34-FE51-FE42-94F2-BCEDEDD04294}"/>
              </a:ext>
            </a:extLst>
          </p:cNvPr>
          <p:cNvSpPr/>
          <p:nvPr/>
        </p:nvSpPr>
        <p:spPr>
          <a:xfrm>
            <a:off x="2285999" y="1061254"/>
            <a:ext cx="55356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err="1"/>
              <a:t>categorisation</a:t>
            </a:r>
            <a:r>
              <a:rPr lang="en-US" sz="1100" dirty="0"/>
              <a:t> and properties of paper, cards, boards and composite materials. Properties to be considered in terms of their strength, folding ability, surface finish and absorbency.</a:t>
            </a:r>
          </a:p>
          <a:p>
            <a:endParaRPr lang="en-US" sz="1100" dirty="0"/>
          </a:p>
          <a:p>
            <a:r>
              <a:rPr lang="en-US" sz="1100" dirty="0"/>
              <a:t>Papers, cards and boards can be laminated to improve</a:t>
            </a:r>
          </a:p>
          <a:p>
            <a:r>
              <a:rPr lang="en-US" sz="1100" dirty="0"/>
              <a:t>strength, finish and appearance.</a:t>
            </a:r>
          </a:p>
          <a:p>
            <a:endParaRPr lang="en-US" sz="1100" dirty="0"/>
          </a:p>
          <a:p>
            <a:r>
              <a:rPr lang="en-US" sz="1100" dirty="0"/>
              <a:t>The standard ISO sizes of paper.</a:t>
            </a:r>
          </a:p>
          <a:p>
            <a:endParaRPr lang="en-US" sz="1100" dirty="0"/>
          </a:p>
          <a:p>
            <a:r>
              <a:rPr lang="en-US" sz="1100" dirty="0"/>
              <a:t>The use of grammage i.e. grams per square </a:t>
            </a:r>
            <a:r>
              <a:rPr lang="en-US" sz="1100" dirty="0" err="1"/>
              <a:t>metre</a:t>
            </a:r>
            <a:r>
              <a:rPr lang="en-US" sz="1100" dirty="0"/>
              <a:t> (</a:t>
            </a:r>
            <a:r>
              <a:rPr lang="en-US" sz="1100" dirty="0" err="1"/>
              <a:t>gsm</a:t>
            </a:r>
            <a:r>
              <a:rPr lang="en-US" sz="1100" dirty="0"/>
              <a:t>) to measure weight of paper.</a:t>
            </a:r>
          </a:p>
          <a:p>
            <a:endParaRPr lang="en-US" sz="1100" dirty="0"/>
          </a:p>
          <a:p>
            <a:r>
              <a:rPr lang="en-US" sz="1100" dirty="0"/>
              <a:t>The use of microns to measure thickness of card.</a:t>
            </a:r>
          </a:p>
          <a:p>
            <a:endParaRPr lang="en-US" sz="1100" dirty="0"/>
          </a:p>
          <a:p>
            <a:r>
              <a:rPr lang="en-US" sz="1100" dirty="0"/>
              <a:t>The use of recycled materials to manufacture papers and</a:t>
            </a:r>
          </a:p>
          <a:p>
            <a:r>
              <a:rPr lang="en-US" sz="1100" dirty="0"/>
              <a:t>boards.</a:t>
            </a:r>
          </a:p>
          <a:p>
            <a:endParaRPr lang="en-US" sz="1100" dirty="0"/>
          </a:p>
          <a:p>
            <a:r>
              <a:rPr lang="en-US" sz="1100" dirty="0"/>
              <a:t>The aesthetic and functional properties of common papers, cards and boards: layout paper, tracing paper, copier paper, recycled paper, corrugated board, cartridge paper, mounting board and folding boxboard.</a:t>
            </a:r>
          </a:p>
        </p:txBody>
      </p:sp>
    </p:spTree>
    <p:extLst>
      <p:ext uri="{BB962C8B-B14F-4D97-AF65-F5344CB8AC3E}">
        <p14:creationId xmlns:p14="http://schemas.microsoft.com/office/powerpoint/2010/main" val="296235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5BF792-5743-8947-9FCF-480DB2283A5B}"/>
              </a:ext>
            </a:extLst>
          </p:cNvPr>
          <p:cNvSpPr/>
          <p:nvPr/>
        </p:nvSpPr>
        <p:spPr>
          <a:xfrm>
            <a:off x="358727" y="43297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Natural and</a:t>
            </a:r>
          </a:p>
          <a:p>
            <a:r>
              <a:rPr lang="en-US" sz="1400" dirty="0"/>
              <a:t>manufactured timber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C8EBC8-BD3E-8446-9B53-864EEC25529E}"/>
              </a:ext>
            </a:extLst>
          </p:cNvPr>
          <p:cNvSpPr/>
          <p:nvPr/>
        </p:nvSpPr>
        <p:spPr>
          <a:xfrm>
            <a:off x="2644727" y="432973"/>
            <a:ext cx="4572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err="1"/>
              <a:t>categorisation</a:t>
            </a:r>
            <a:r>
              <a:rPr lang="en-US" sz="1100" dirty="0"/>
              <a:t> and properties of hardwoods and softwoods.</a:t>
            </a:r>
          </a:p>
          <a:p>
            <a:endParaRPr lang="en-US" sz="1100" dirty="0"/>
          </a:p>
          <a:p>
            <a:r>
              <a:rPr lang="en-US" sz="1100" dirty="0"/>
              <a:t>Properties to be considered: strength, grain structure, surface finish and absorbency.</a:t>
            </a:r>
          </a:p>
          <a:p>
            <a:endParaRPr lang="en-US" sz="1100" dirty="0"/>
          </a:p>
          <a:p>
            <a:r>
              <a:rPr lang="en-US" sz="1100" dirty="0"/>
              <a:t>Natural timber is harvested from deciduous (hardwoods) and coniferous (softwood) trees.</a:t>
            </a:r>
          </a:p>
          <a:p>
            <a:endParaRPr lang="en-US" sz="1100" dirty="0"/>
          </a:p>
          <a:p>
            <a:r>
              <a:rPr lang="en-US" sz="1100" dirty="0"/>
              <a:t>Natural timber is available in the following forms: plank, board, strip, square, and dowel.</a:t>
            </a:r>
          </a:p>
          <a:p>
            <a:endParaRPr lang="en-US" sz="1100" dirty="0"/>
          </a:p>
          <a:p>
            <a:r>
              <a:rPr lang="en-US" sz="1100" dirty="0"/>
              <a:t>Natural timber can be identified using a range of discriminators: weight, colour, grain, texture, durability and ease of working.</a:t>
            </a:r>
          </a:p>
          <a:p>
            <a:endParaRPr lang="en-US" sz="1100" dirty="0"/>
          </a:p>
          <a:p>
            <a:r>
              <a:rPr lang="en-US" sz="1100" dirty="0"/>
              <a:t>Natural timber is protected using different finishes and these finishes are sometimes used to improve aesthetic appeal.</a:t>
            </a:r>
          </a:p>
          <a:p>
            <a:endParaRPr lang="en-US" sz="1100" dirty="0"/>
          </a:p>
          <a:p>
            <a:r>
              <a:rPr lang="en-US" sz="1100" dirty="0" err="1"/>
              <a:t>Categorisation</a:t>
            </a:r>
            <a:r>
              <a:rPr lang="en-US" sz="1100" dirty="0"/>
              <a:t> and properties of manufactured timbers.</a:t>
            </a:r>
          </a:p>
          <a:p>
            <a:endParaRPr lang="en-US" sz="1100" dirty="0"/>
          </a:p>
          <a:p>
            <a:r>
              <a:rPr lang="en-US" sz="1100" dirty="0"/>
              <a:t>Manufactured timbers are made from natural timbers and made from particles/</a:t>
            </a:r>
            <a:r>
              <a:rPr lang="en-US" sz="1100" dirty="0" err="1"/>
              <a:t>fibres</a:t>
            </a:r>
            <a:r>
              <a:rPr lang="en-US" sz="1100" dirty="0"/>
              <a:t> or laminates.</a:t>
            </a:r>
          </a:p>
          <a:p>
            <a:endParaRPr lang="en-US" sz="1100" dirty="0"/>
          </a:p>
          <a:p>
            <a:r>
              <a:rPr lang="en-US" sz="1100" dirty="0"/>
              <a:t>Manufactured timbers are available in standard sizes and</a:t>
            </a:r>
          </a:p>
          <a:p>
            <a:r>
              <a:rPr lang="en-US" sz="1100" dirty="0"/>
              <a:t>forms: plywood, MDF (Medium Density </a:t>
            </a:r>
            <a:r>
              <a:rPr lang="en-US" sz="1100" dirty="0" err="1"/>
              <a:t>Fibreboard</a:t>
            </a:r>
            <a:r>
              <a:rPr lang="en-US" sz="1100" dirty="0"/>
              <a:t>), chipboard, hardboard and veneered boards.</a:t>
            </a:r>
          </a:p>
          <a:p>
            <a:r>
              <a:rPr lang="en-US" sz="1100" dirty="0"/>
              <a:t>Manufactured timbers can be protected using finishes and these finishes are sometimes used to improve the aesthetic appeal.</a:t>
            </a:r>
          </a:p>
        </p:txBody>
      </p:sp>
    </p:spTree>
    <p:extLst>
      <p:ext uri="{BB962C8B-B14F-4D97-AF65-F5344CB8AC3E}">
        <p14:creationId xmlns:p14="http://schemas.microsoft.com/office/powerpoint/2010/main" val="773229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7EC60B-FBBB-1F4C-BD0F-2FC7513AFF92}"/>
              </a:ext>
            </a:extLst>
          </p:cNvPr>
          <p:cNvSpPr/>
          <p:nvPr/>
        </p:nvSpPr>
        <p:spPr>
          <a:xfrm>
            <a:off x="414997" y="43297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Ferrous and nonferrous</a:t>
            </a:r>
          </a:p>
          <a:p>
            <a:r>
              <a:rPr lang="en-US" sz="1400" dirty="0"/>
              <a:t>metals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BC5706-565F-304D-B29E-1DB8C38BE21D}"/>
              </a:ext>
            </a:extLst>
          </p:cNvPr>
          <p:cNvSpPr/>
          <p:nvPr/>
        </p:nvSpPr>
        <p:spPr>
          <a:xfrm>
            <a:off x="2862775" y="432973"/>
            <a:ext cx="4572000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err="1"/>
              <a:t>Categorisation</a:t>
            </a:r>
            <a:r>
              <a:rPr lang="en-US" sz="1100" dirty="0"/>
              <a:t> and working properties of ferrous metals, nonferrous metals and alloys.</a:t>
            </a:r>
          </a:p>
          <a:p>
            <a:endParaRPr lang="en-US" sz="1100" dirty="0"/>
          </a:p>
          <a:p>
            <a:r>
              <a:rPr lang="en-US" sz="1100" dirty="0"/>
              <a:t>Properties of metals: hardness, elasticity, conductivity,</a:t>
            </a:r>
          </a:p>
          <a:p>
            <a:r>
              <a:rPr lang="en-US" sz="1100" dirty="0"/>
              <a:t>toughness, ductility, tensile strength and malleability.</a:t>
            </a:r>
          </a:p>
          <a:p>
            <a:endParaRPr lang="en-US" sz="1100" dirty="0"/>
          </a:p>
          <a:p>
            <a:r>
              <a:rPr lang="en-US" sz="1100" dirty="0"/>
              <a:t>Metals are sold as sheet, bar, rod, tube and angle.</a:t>
            </a:r>
          </a:p>
          <a:p>
            <a:endParaRPr lang="en-US" sz="1100" dirty="0"/>
          </a:p>
          <a:p>
            <a:r>
              <a:rPr lang="en-US" sz="1100" dirty="0"/>
              <a:t>Ferrous metals: cast iron, mild steel, medium carbon steel and high carbon steel.</a:t>
            </a:r>
          </a:p>
          <a:p>
            <a:endParaRPr lang="en-US" sz="1100" dirty="0"/>
          </a:p>
          <a:p>
            <a:r>
              <a:rPr lang="en-US" sz="1100" dirty="0"/>
              <a:t>Ferrous metals may require a protective finish and the finish is sometimes used to improve the aesthetic appeal.</a:t>
            </a:r>
          </a:p>
          <a:p>
            <a:endParaRPr lang="en-US" sz="1100" dirty="0"/>
          </a:p>
          <a:p>
            <a:r>
              <a:rPr lang="en-US" sz="1100" dirty="0"/>
              <a:t>Non-ferrous metals: </a:t>
            </a:r>
            <a:r>
              <a:rPr lang="en-US" sz="1100" dirty="0" err="1"/>
              <a:t>aluminium</a:t>
            </a:r>
            <a:r>
              <a:rPr lang="en-US" sz="1100" dirty="0"/>
              <a:t>, copper, brass, bronze.</a:t>
            </a:r>
          </a:p>
          <a:p>
            <a:endParaRPr lang="en-US" sz="1100" dirty="0"/>
          </a:p>
          <a:p>
            <a:r>
              <a:rPr lang="en-US" sz="1100" dirty="0"/>
              <a:t>Alloys of metals are a base metal mixed with other metals or non-metals to change their properties or appearance.</a:t>
            </a:r>
          </a:p>
          <a:p>
            <a:endParaRPr lang="en-US" sz="1100" dirty="0"/>
          </a:p>
          <a:p>
            <a:r>
              <a:rPr lang="en-US" sz="1100" dirty="0"/>
              <a:t>Non-ferrous metals may require a protective finish and the finish is sometimes used to improve the aesthetic appeal.</a:t>
            </a:r>
          </a:p>
        </p:txBody>
      </p:sp>
    </p:spTree>
    <p:extLst>
      <p:ext uri="{BB962C8B-B14F-4D97-AF65-F5344CB8AC3E}">
        <p14:creationId xmlns:p14="http://schemas.microsoft.com/office/powerpoint/2010/main" val="1396144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91690F-2E6D-8F4D-BC0B-53A19F8EA985}"/>
              </a:ext>
            </a:extLst>
          </p:cNvPr>
          <p:cNvSpPr/>
          <p:nvPr/>
        </p:nvSpPr>
        <p:spPr>
          <a:xfrm>
            <a:off x="344658" y="3788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Thermoforming</a:t>
            </a:r>
          </a:p>
          <a:p>
            <a:r>
              <a:rPr lang="en-US" sz="1400" dirty="0"/>
              <a:t>and thermosetting</a:t>
            </a:r>
          </a:p>
          <a:p>
            <a:r>
              <a:rPr lang="en-US" sz="1400" dirty="0"/>
              <a:t>polymers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52B5DD-6BBE-4249-ADC7-02E738DC6476}"/>
              </a:ext>
            </a:extLst>
          </p:cNvPr>
          <p:cNvSpPr/>
          <p:nvPr/>
        </p:nvSpPr>
        <p:spPr>
          <a:xfrm>
            <a:off x="2286000" y="378880"/>
            <a:ext cx="4572000" cy="33085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err="1"/>
              <a:t>Categorisation</a:t>
            </a:r>
            <a:r>
              <a:rPr lang="en-US" sz="1100" dirty="0"/>
              <a:t> and physical properties of polymers.</a:t>
            </a:r>
          </a:p>
          <a:p>
            <a:endParaRPr lang="en-US" sz="1100" dirty="0"/>
          </a:p>
          <a:p>
            <a:r>
              <a:rPr lang="en-US" sz="1100" dirty="0"/>
              <a:t>Polymers can be made from both natural and synthetic</a:t>
            </a:r>
          </a:p>
          <a:p>
            <a:r>
              <a:rPr lang="en-US" sz="1100" dirty="0"/>
              <a:t>resources.</a:t>
            </a:r>
          </a:p>
          <a:p>
            <a:endParaRPr lang="en-US" sz="1100" dirty="0"/>
          </a:p>
          <a:p>
            <a:r>
              <a:rPr lang="en-US" sz="1100" dirty="0"/>
              <a:t>Polymers are sold as sheet, film, bar, rod and tube.</a:t>
            </a:r>
          </a:p>
          <a:p>
            <a:endParaRPr lang="en-US" sz="1100" dirty="0"/>
          </a:p>
          <a:p>
            <a:r>
              <a:rPr lang="en-US" sz="1100" dirty="0"/>
              <a:t>The differences between a thermoforming (thermoplastic) and thermosetting material.</a:t>
            </a:r>
          </a:p>
          <a:p>
            <a:endParaRPr lang="en-US" sz="1100" dirty="0"/>
          </a:p>
          <a:p>
            <a:r>
              <a:rPr lang="en-US" sz="1100" dirty="0"/>
              <a:t>Properties of polymers: weight, hardness, elasticity,</a:t>
            </a:r>
          </a:p>
          <a:p>
            <a:r>
              <a:rPr lang="en-US" sz="1100" dirty="0"/>
              <a:t>conductivity/insulation, toughness and strength.</a:t>
            </a:r>
          </a:p>
          <a:p>
            <a:endParaRPr lang="en-US" sz="1100" dirty="0"/>
          </a:p>
          <a:p>
            <a:r>
              <a:rPr lang="en-US" sz="1100" dirty="0"/>
              <a:t>The properties of thermoplastics: polythene, polystyrene,</a:t>
            </a:r>
          </a:p>
          <a:p>
            <a:r>
              <a:rPr lang="en-US" sz="1100" dirty="0"/>
              <a:t>polypropylene and PVC.</a:t>
            </a:r>
          </a:p>
          <a:p>
            <a:endParaRPr lang="en-US" sz="1100" dirty="0"/>
          </a:p>
          <a:p>
            <a:r>
              <a:rPr lang="en-US" sz="1100" dirty="0"/>
              <a:t>The properties of the thermosetting plastics: UF (urea</a:t>
            </a:r>
          </a:p>
          <a:p>
            <a:r>
              <a:rPr lang="en-US" sz="1100" dirty="0"/>
              <a:t>formaldehyde), MF (melamine formaldehyde), PR (polyester resin) and ER (epoxy resin).</a:t>
            </a:r>
          </a:p>
        </p:txBody>
      </p:sp>
    </p:spTree>
    <p:extLst>
      <p:ext uri="{BB962C8B-B14F-4D97-AF65-F5344CB8AC3E}">
        <p14:creationId xmlns:p14="http://schemas.microsoft.com/office/powerpoint/2010/main" val="3074153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6AD0C-F080-0B4E-ACF9-83D4936495F1}"/>
              </a:ext>
            </a:extLst>
          </p:cNvPr>
          <p:cNvSpPr/>
          <p:nvPr/>
        </p:nvSpPr>
        <p:spPr>
          <a:xfrm>
            <a:off x="386861" y="467641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 Natural, synthetic,</a:t>
            </a:r>
          </a:p>
          <a:p>
            <a:r>
              <a:rPr lang="en-US" sz="1400" dirty="0"/>
              <a:t>blended and mixed</a:t>
            </a:r>
          </a:p>
          <a:p>
            <a:r>
              <a:rPr lang="en-US" sz="1400" dirty="0" err="1"/>
              <a:t>fibres</a:t>
            </a:r>
            <a:r>
              <a:rPr lang="en-US" sz="1400" dirty="0"/>
              <a:t>, and woven,</a:t>
            </a:r>
          </a:p>
          <a:p>
            <a:r>
              <a:rPr lang="en-US" sz="1400" dirty="0"/>
              <a:t>non-woven and</a:t>
            </a:r>
          </a:p>
          <a:p>
            <a:r>
              <a:rPr lang="en-US" sz="1400" dirty="0"/>
              <a:t>knitted textiles.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6FE7A-575B-664E-9526-7B7585737F64}"/>
              </a:ext>
            </a:extLst>
          </p:cNvPr>
          <p:cNvSpPr/>
          <p:nvPr/>
        </p:nvSpPr>
        <p:spPr>
          <a:xfrm>
            <a:off x="2511083" y="563454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err="1"/>
              <a:t>categorisation</a:t>
            </a:r>
            <a:r>
              <a:rPr lang="en-US" sz="1100" dirty="0"/>
              <a:t> and working properties of </a:t>
            </a:r>
            <a:r>
              <a:rPr lang="en-US" sz="1100" dirty="0" err="1"/>
              <a:t>fibres</a:t>
            </a:r>
            <a:r>
              <a:rPr lang="en-US" sz="1100" dirty="0"/>
              <a:t> and textiles.</a:t>
            </a:r>
          </a:p>
          <a:p>
            <a:endParaRPr lang="en-US" sz="1100" dirty="0"/>
          </a:p>
          <a:p>
            <a:r>
              <a:rPr lang="en-US" sz="1100" dirty="0"/>
              <a:t>The raw materials of textiles are classified according to their source.</a:t>
            </a:r>
          </a:p>
          <a:p>
            <a:endParaRPr lang="en-US" sz="1100" dirty="0"/>
          </a:p>
          <a:p>
            <a:r>
              <a:rPr lang="en-US" sz="1100" dirty="0"/>
              <a:t>Natural polymers:</a:t>
            </a:r>
          </a:p>
          <a:p>
            <a:r>
              <a:rPr lang="en-US" sz="1100" dirty="0"/>
              <a:t>Animal polymers: wool/fleece – mohair, cashmere, angora, alpaca, camel (hair).</a:t>
            </a:r>
          </a:p>
          <a:p>
            <a:r>
              <a:rPr lang="en-US" sz="1100" dirty="0"/>
              <a:t>Insect polymers: silk.</a:t>
            </a:r>
          </a:p>
          <a:p>
            <a:r>
              <a:rPr lang="en-US" sz="1100" dirty="0"/>
              <a:t>Plant polymers: cotton, linen hemp, jute, rayon, viscose.</a:t>
            </a:r>
          </a:p>
          <a:p>
            <a:endParaRPr lang="en-US" sz="1100" dirty="0"/>
          </a:p>
          <a:p>
            <a:r>
              <a:rPr lang="en-US" sz="1100" dirty="0"/>
              <a:t>Manufactured polymers:</a:t>
            </a:r>
          </a:p>
          <a:p>
            <a:r>
              <a:rPr lang="en-US" sz="1100" dirty="0"/>
              <a:t>Synthetic: polyester, polypropylene, nylon, acrylic, elastane, </a:t>
            </a:r>
            <a:r>
              <a:rPr lang="en-US" sz="1100" dirty="0" err="1"/>
              <a:t>lycra</a:t>
            </a:r>
            <a:r>
              <a:rPr lang="en-US" sz="1100" dirty="0"/>
              <a:t>, aramid </a:t>
            </a:r>
            <a:r>
              <a:rPr lang="en-US" sz="1100" dirty="0" err="1"/>
              <a:t>fibres</a:t>
            </a:r>
            <a:r>
              <a:rPr lang="en-US" sz="1100" dirty="0"/>
              <a:t>.</a:t>
            </a:r>
          </a:p>
          <a:p>
            <a:r>
              <a:rPr lang="en-US" sz="1100" dirty="0" err="1"/>
              <a:t>Microfibres</a:t>
            </a:r>
            <a:r>
              <a:rPr lang="en-US" sz="1100" dirty="0"/>
              <a:t> – </a:t>
            </a:r>
            <a:r>
              <a:rPr lang="en-US" sz="1100" dirty="0" err="1"/>
              <a:t>Tactel</a:t>
            </a:r>
            <a:r>
              <a:rPr lang="en-US" sz="1100" dirty="0"/>
              <a:t>, </a:t>
            </a:r>
            <a:r>
              <a:rPr lang="en-US" sz="1100" dirty="0" err="1"/>
              <a:t>Tencel</a:t>
            </a:r>
            <a:r>
              <a:rPr lang="en-US" sz="1100" dirty="0"/>
              <a:t> (Lyocell).</a:t>
            </a:r>
          </a:p>
          <a:p>
            <a:endParaRPr lang="en-US" sz="1100" dirty="0"/>
          </a:p>
          <a:p>
            <a:r>
              <a:rPr lang="en-US" sz="1100" dirty="0"/>
              <a:t>The properties of textiles </a:t>
            </a:r>
            <a:r>
              <a:rPr lang="en-US" sz="1100" dirty="0" err="1"/>
              <a:t>fibres</a:t>
            </a:r>
            <a:r>
              <a:rPr lang="en-US" sz="1100" dirty="0"/>
              <a:t>: strength, elasticity, absorbency, durability, insulation, flammability, water-repellence, anti-static and resistance to acid, bleach and sunlight.</a:t>
            </a:r>
          </a:p>
          <a:p>
            <a:endParaRPr lang="en-US" sz="1100" dirty="0"/>
          </a:p>
          <a:p>
            <a:r>
              <a:rPr lang="en-US" sz="1100" dirty="0"/>
              <a:t>Blending and mixing </a:t>
            </a:r>
            <a:r>
              <a:rPr lang="en-US" sz="1100" dirty="0" err="1"/>
              <a:t>fibres</a:t>
            </a:r>
            <a:r>
              <a:rPr lang="en-US" sz="1100" dirty="0"/>
              <a:t> improves the properties and uses of</a:t>
            </a:r>
          </a:p>
          <a:p>
            <a:r>
              <a:rPr lang="en-US" sz="1100" dirty="0"/>
              <a:t>yarns and materials.</a:t>
            </a:r>
          </a:p>
        </p:txBody>
      </p:sp>
    </p:spTree>
    <p:extLst>
      <p:ext uri="{BB962C8B-B14F-4D97-AF65-F5344CB8AC3E}">
        <p14:creationId xmlns:p14="http://schemas.microsoft.com/office/powerpoint/2010/main" val="2109814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EC23-0012-9745-BB20-A5FB47E4F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to Revise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E6E8A-1B21-1C48-98D2-A88F2B097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B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5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92F4-A77B-8147-AA03-AFEA9F19F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0"/>
            <a:ext cx="768096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Natural and Manufactured Timber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2776DB-AEA1-6A47-A6DC-55F1E16763F3}"/>
              </a:ext>
            </a:extLst>
          </p:cNvPr>
          <p:cNvSpPr/>
          <p:nvPr/>
        </p:nvSpPr>
        <p:spPr>
          <a:xfrm>
            <a:off x="731520" y="1042411"/>
            <a:ext cx="457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The sources,</a:t>
            </a:r>
          </a:p>
          <a:p>
            <a:r>
              <a:rPr lang="en-US" sz="1400" dirty="0"/>
              <a:t>origins, physical and</a:t>
            </a:r>
          </a:p>
          <a:p>
            <a:r>
              <a:rPr lang="en-US" sz="1400" dirty="0"/>
              <a:t>working properties of</a:t>
            </a:r>
          </a:p>
          <a:p>
            <a:r>
              <a:rPr lang="en-US" sz="1400" dirty="0"/>
              <a:t>the material categories</a:t>
            </a:r>
          </a:p>
          <a:p>
            <a:r>
              <a:rPr lang="en-US" sz="1400" dirty="0"/>
              <a:t>or the components and</a:t>
            </a:r>
          </a:p>
          <a:p>
            <a:r>
              <a:rPr lang="en-US" sz="1400" dirty="0"/>
              <a:t>systems, and their</a:t>
            </a:r>
          </a:p>
          <a:p>
            <a:r>
              <a:rPr lang="en-US" sz="1400" dirty="0"/>
              <a:t>ecological and social</a:t>
            </a:r>
          </a:p>
          <a:p>
            <a:r>
              <a:rPr lang="en-US" sz="1400" dirty="0"/>
              <a:t>footprint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DCF713-B1C9-7B4C-96E8-B20965C73780}"/>
              </a:ext>
            </a:extLst>
          </p:cNvPr>
          <p:cNvSpPr/>
          <p:nvPr/>
        </p:nvSpPr>
        <p:spPr>
          <a:xfrm>
            <a:off x="3108960" y="1042411"/>
            <a:ext cx="4572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The physical and working properties of hardwoods,</a:t>
            </a:r>
          </a:p>
          <a:p>
            <a:r>
              <a:rPr lang="en-US" sz="1100" dirty="0"/>
              <a:t>softwoods and man-made boards: toughness, flexibility,</a:t>
            </a:r>
          </a:p>
          <a:p>
            <a:r>
              <a:rPr lang="en-US" sz="1100" dirty="0"/>
              <a:t>grain structure, strength, absorbency, surface finish, colour and hardness.</a:t>
            </a:r>
          </a:p>
          <a:p>
            <a:endParaRPr lang="en-US" sz="1100" dirty="0"/>
          </a:p>
          <a:p>
            <a:r>
              <a:rPr lang="en-US" sz="1100" dirty="0"/>
              <a:t>Natural solid timber - strengths and weaknesses</a:t>
            </a:r>
          </a:p>
          <a:p>
            <a:endParaRPr lang="en-US" sz="1100" dirty="0"/>
          </a:p>
          <a:p>
            <a:r>
              <a:rPr lang="en-US" sz="1100" dirty="0"/>
              <a:t>Defects: shrinkage, splits, shakes, knots, </a:t>
            </a:r>
            <a:r>
              <a:rPr lang="en-US" sz="1100" dirty="0" err="1"/>
              <a:t>fungial</a:t>
            </a:r>
            <a:r>
              <a:rPr lang="en-US" sz="1100" dirty="0"/>
              <a:t> attack.</a:t>
            </a:r>
          </a:p>
          <a:p>
            <a:endParaRPr lang="en-US" sz="1100" dirty="0"/>
          </a:p>
          <a:p>
            <a:r>
              <a:rPr lang="en-US" sz="1100" dirty="0"/>
              <a:t>Hardwoods: beech, oak, mahogany, balsa and jelutong.</a:t>
            </a:r>
          </a:p>
          <a:p>
            <a:endParaRPr lang="en-US" sz="1100" dirty="0"/>
          </a:p>
          <a:p>
            <a:r>
              <a:rPr lang="en-US" sz="1100" dirty="0"/>
              <a:t>Softwoods: scots pine, western red cedar and </a:t>
            </a:r>
            <a:r>
              <a:rPr lang="en-US" sz="1100" dirty="0" err="1"/>
              <a:t>parana</a:t>
            </a:r>
            <a:r>
              <a:rPr lang="en-US" sz="1100" dirty="0"/>
              <a:t> pine.</a:t>
            </a:r>
          </a:p>
          <a:p>
            <a:endParaRPr lang="en-US" sz="1100" dirty="0"/>
          </a:p>
          <a:p>
            <a:r>
              <a:rPr lang="en-US" sz="1100" dirty="0"/>
              <a:t>Strengths, weaknesses of the following manufactured</a:t>
            </a:r>
          </a:p>
          <a:p>
            <a:r>
              <a:rPr lang="en-US" sz="1100" dirty="0"/>
              <a:t>boards: plywood, MDF - medium density </a:t>
            </a:r>
            <a:r>
              <a:rPr lang="en-US" sz="1100" dirty="0" err="1"/>
              <a:t>fibreboard</a:t>
            </a:r>
            <a:r>
              <a:rPr lang="en-US" sz="1100" dirty="0"/>
              <a:t>, chipboard and hardboard.</a:t>
            </a:r>
          </a:p>
          <a:p>
            <a:endParaRPr lang="en-US" sz="1100" dirty="0"/>
          </a:p>
          <a:p>
            <a:r>
              <a:rPr lang="en-US" sz="1100" dirty="0"/>
              <a:t>The impact on the environment of deforestation.</a:t>
            </a:r>
          </a:p>
          <a:p>
            <a:endParaRPr lang="en-US" sz="1100" dirty="0"/>
          </a:p>
          <a:p>
            <a:r>
              <a:rPr lang="en-US" sz="1100" dirty="0"/>
              <a:t>Ecological and social footprint.</a:t>
            </a:r>
          </a:p>
          <a:p>
            <a:endParaRPr lang="en-US" sz="1100" dirty="0"/>
          </a:p>
          <a:p>
            <a:r>
              <a:rPr lang="en-US" sz="1100" dirty="0"/>
              <a:t>Changing society’s view on waste, encourage recycling.</a:t>
            </a:r>
          </a:p>
          <a:p>
            <a:endParaRPr lang="en-US" sz="1100" dirty="0"/>
          </a:p>
          <a:p>
            <a:r>
              <a:rPr lang="en-US" sz="1100" dirty="0"/>
              <a:t>Living in a greener world.</a:t>
            </a:r>
          </a:p>
          <a:p>
            <a:endParaRPr lang="en-US" sz="1100" dirty="0"/>
          </a:p>
          <a:p>
            <a:r>
              <a:rPr lang="en-US" sz="1100" dirty="0"/>
              <a:t>Life-cycle analysis of a material or product.</a:t>
            </a:r>
          </a:p>
        </p:txBody>
      </p:sp>
    </p:spTree>
    <p:extLst>
      <p:ext uri="{BB962C8B-B14F-4D97-AF65-F5344CB8AC3E}">
        <p14:creationId xmlns:p14="http://schemas.microsoft.com/office/powerpoint/2010/main" val="88884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Advice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/>
              <a:t>When completing your design and technology exam it is always important to remember to read the questions carefully and highlight the key things. </a:t>
            </a:r>
          </a:p>
          <a:p>
            <a:pPr marL="0" indent="0">
              <a:buNone/>
            </a:pPr>
            <a:r>
              <a:rPr lang="en-GB" sz="1600" dirty="0"/>
              <a:t>  </a:t>
            </a:r>
          </a:p>
          <a:p>
            <a:pPr marL="0" indent="0">
              <a:buNone/>
            </a:pPr>
            <a:r>
              <a:rPr lang="en-GB" sz="1600" dirty="0"/>
              <a:t>If ever you are unsure about an answer do not panic, move past the question and then come back to it at a later point, if still unsure make a guess as you never know it could be correct.  Try not to leave any answer blank if you can help it. 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Don’t forget that you will need to answer every question in section A but only one question from section B – this will be on timbers. 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172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AA0DF3-1FC6-494A-9B9D-AA5B311EC316}"/>
              </a:ext>
            </a:extLst>
          </p:cNvPr>
          <p:cNvSpPr/>
          <p:nvPr/>
        </p:nvSpPr>
        <p:spPr>
          <a:xfrm>
            <a:off x="429064" y="508842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The way in which</a:t>
            </a:r>
          </a:p>
          <a:p>
            <a:r>
              <a:rPr lang="en-US" sz="1400" dirty="0"/>
              <a:t>the selection of</a:t>
            </a:r>
          </a:p>
          <a:p>
            <a:r>
              <a:rPr lang="en-US" sz="1400" dirty="0"/>
              <a:t>materials or</a:t>
            </a:r>
          </a:p>
          <a:p>
            <a:r>
              <a:rPr lang="en-US" sz="1400" dirty="0"/>
              <a:t>components is</a:t>
            </a:r>
          </a:p>
          <a:p>
            <a:r>
              <a:rPr lang="en-US" sz="1400" dirty="0"/>
              <a:t>influenced by a range</a:t>
            </a:r>
          </a:p>
          <a:p>
            <a:r>
              <a:rPr lang="en-US" sz="1400" dirty="0"/>
              <a:t>of factors, such as</a:t>
            </a:r>
          </a:p>
          <a:p>
            <a:r>
              <a:rPr lang="en-US" sz="1400" dirty="0"/>
              <a:t>functional, aesthetic,</a:t>
            </a:r>
          </a:p>
          <a:p>
            <a:r>
              <a:rPr lang="en-US" sz="1400" dirty="0"/>
              <a:t>environmental,</a:t>
            </a:r>
          </a:p>
          <a:p>
            <a:r>
              <a:rPr lang="en-US" sz="1400" dirty="0"/>
              <a:t>availability, cost,</a:t>
            </a:r>
          </a:p>
          <a:p>
            <a:r>
              <a:rPr lang="en-US" sz="1400" dirty="0"/>
              <a:t>social, cultural and</a:t>
            </a:r>
          </a:p>
          <a:p>
            <a:r>
              <a:rPr lang="en-US" sz="1400" dirty="0"/>
              <a:t>ethical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6F0CA-B1CD-5A47-B993-0CEB21B84ADC}"/>
              </a:ext>
            </a:extLst>
          </p:cNvPr>
          <p:cNvSpPr/>
          <p:nvPr/>
        </p:nvSpPr>
        <p:spPr>
          <a:xfrm>
            <a:off x="2715064" y="454976"/>
            <a:ext cx="4572000" cy="33085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Aesthetic properties of natural and manufactured timbers.</a:t>
            </a:r>
          </a:p>
          <a:p>
            <a:endParaRPr lang="en-US" sz="1100" dirty="0"/>
          </a:p>
          <a:p>
            <a:r>
              <a:rPr lang="en-US" sz="1100" dirty="0"/>
              <a:t>Functional properties of natural and manufactured</a:t>
            </a:r>
          </a:p>
          <a:p>
            <a:r>
              <a:rPr lang="en-US" sz="1100" dirty="0"/>
              <a:t>timbers.</a:t>
            </a:r>
          </a:p>
          <a:p>
            <a:endParaRPr lang="en-US" sz="1100" dirty="0"/>
          </a:p>
          <a:p>
            <a:r>
              <a:rPr lang="en-US" sz="1100" dirty="0"/>
              <a:t>Responsibilities of designers and manufacturers who</a:t>
            </a:r>
          </a:p>
          <a:p>
            <a:r>
              <a:rPr lang="en-US" sz="1100" dirty="0"/>
              <a:t>design using timber with respect to:</a:t>
            </a:r>
          </a:p>
          <a:p>
            <a:r>
              <a:rPr lang="en-US" sz="1100" dirty="0"/>
              <a:t>the environment;</a:t>
            </a:r>
          </a:p>
          <a:p>
            <a:r>
              <a:rPr lang="en-US" sz="1100" dirty="0"/>
              <a:t>working conditions in third world countries, low </a:t>
            </a:r>
            <a:r>
              <a:rPr lang="en-US" sz="1100" dirty="0" err="1"/>
              <a:t>labour</a:t>
            </a:r>
            <a:endParaRPr lang="en-US" sz="1100" dirty="0"/>
          </a:p>
          <a:p>
            <a:r>
              <a:rPr lang="en-US" sz="1100" dirty="0"/>
              <a:t>costs and poverty;</a:t>
            </a:r>
          </a:p>
          <a:p>
            <a:r>
              <a:rPr lang="en-US" sz="1100" dirty="0"/>
              <a:t>exploitation of employees;</a:t>
            </a:r>
          </a:p>
          <a:p>
            <a:r>
              <a:rPr lang="en-US" sz="1100" dirty="0"/>
              <a:t>recyclability and waste.</a:t>
            </a:r>
          </a:p>
          <a:p>
            <a:endParaRPr lang="en-US" sz="1100" dirty="0"/>
          </a:p>
          <a:p>
            <a:r>
              <a:rPr lang="en-US" sz="1100" dirty="0"/>
              <a:t>Biodiversity and deforestation.</a:t>
            </a:r>
          </a:p>
          <a:p>
            <a:endParaRPr lang="en-US" sz="1100" dirty="0"/>
          </a:p>
          <a:p>
            <a:r>
              <a:rPr lang="en-US" sz="1100" dirty="0"/>
              <a:t>Estimating the true costs of a prototype or product.</a:t>
            </a:r>
          </a:p>
          <a:p>
            <a:endParaRPr lang="en-US" sz="1100" dirty="0"/>
          </a:p>
          <a:p>
            <a:r>
              <a:rPr lang="en-US" sz="1100" dirty="0"/>
              <a:t>Comparison costs of hardwoods, softwoods and</a:t>
            </a:r>
          </a:p>
          <a:p>
            <a:r>
              <a:rPr lang="en-US" sz="1100" dirty="0"/>
              <a:t>manufactured board.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BED351-6F34-2547-BFFE-1FA3AA51EC00}"/>
              </a:ext>
            </a:extLst>
          </p:cNvPr>
          <p:cNvSpPr/>
          <p:nvPr/>
        </p:nvSpPr>
        <p:spPr>
          <a:xfrm>
            <a:off x="429064" y="3886946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The impact of forces</a:t>
            </a:r>
          </a:p>
          <a:p>
            <a:r>
              <a:rPr lang="en-US" sz="1400" dirty="0"/>
              <a:t>and stresses on</a:t>
            </a:r>
          </a:p>
          <a:p>
            <a:r>
              <a:rPr lang="en-US" sz="1400" dirty="0"/>
              <a:t>materials and objects</a:t>
            </a:r>
          </a:p>
          <a:p>
            <a:r>
              <a:rPr lang="en-US" sz="1400" dirty="0"/>
              <a:t>and the ways in which</a:t>
            </a:r>
          </a:p>
          <a:p>
            <a:r>
              <a:rPr lang="en-US" sz="1400" dirty="0"/>
              <a:t>materials can be</a:t>
            </a:r>
          </a:p>
          <a:p>
            <a:r>
              <a:rPr lang="en-US" sz="1400" dirty="0"/>
              <a:t>reinforced and</a:t>
            </a:r>
          </a:p>
          <a:p>
            <a:r>
              <a:rPr lang="en-US" sz="1400" dirty="0"/>
              <a:t>stiffened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F20CD0-CD6E-3C42-8205-6C24D6B30946}"/>
              </a:ext>
            </a:extLst>
          </p:cNvPr>
          <p:cNvSpPr/>
          <p:nvPr/>
        </p:nvSpPr>
        <p:spPr>
          <a:xfrm>
            <a:off x="2715064" y="3886946"/>
            <a:ext cx="4572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err="1"/>
              <a:t>behaviour</a:t>
            </a:r>
            <a:r>
              <a:rPr lang="en-US" sz="1100" dirty="0"/>
              <a:t> of natural and manufactured timber under forces or under stress.</a:t>
            </a:r>
          </a:p>
          <a:p>
            <a:endParaRPr lang="en-US" sz="1100" dirty="0"/>
          </a:p>
          <a:p>
            <a:r>
              <a:rPr lang="en-US" sz="1100" dirty="0"/>
              <a:t>The stiffness and a strength of natural timber will depend upon the wood, the cross sectional area and the depth of the section.</a:t>
            </a:r>
          </a:p>
          <a:p>
            <a:endParaRPr lang="en-US" sz="1100" dirty="0"/>
          </a:p>
          <a:p>
            <a:r>
              <a:rPr lang="en-US" sz="1100" dirty="0"/>
              <a:t>Reinforcement of natural timber by laminating.</a:t>
            </a:r>
          </a:p>
          <a:p>
            <a:endParaRPr lang="en-US" sz="1100" dirty="0"/>
          </a:p>
          <a:p>
            <a:r>
              <a:rPr lang="en-US" sz="1100" dirty="0"/>
              <a:t>The strength of plywood will depend upon the number of</a:t>
            </a:r>
          </a:p>
          <a:p>
            <a:r>
              <a:rPr lang="en-US" sz="1100" dirty="0"/>
              <a:t>layers and the wood grain being at right angles.</a:t>
            </a:r>
          </a:p>
          <a:p>
            <a:endParaRPr lang="en-US" sz="1100" dirty="0"/>
          </a:p>
          <a:p>
            <a:r>
              <a:rPr lang="en-US" sz="1100" dirty="0"/>
              <a:t>The strength of a timber product will depend upon how</a:t>
            </a:r>
          </a:p>
          <a:p>
            <a:r>
              <a:rPr lang="en-US" sz="1100" dirty="0"/>
              <a:t>the product is jointed or what fixing method is used.</a:t>
            </a:r>
          </a:p>
        </p:txBody>
      </p:sp>
    </p:spTree>
    <p:extLst>
      <p:ext uri="{BB962C8B-B14F-4D97-AF65-F5344CB8AC3E}">
        <p14:creationId xmlns:p14="http://schemas.microsoft.com/office/powerpoint/2010/main" val="712016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612BD9-4219-F543-A740-130AE2635E4D}"/>
              </a:ext>
            </a:extLst>
          </p:cNvPr>
          <p:cNvSpPr/>
          <p:nvPr/>
        </p:nvSpPr>
        <p:spPr>
          <a:xfrm>
            <a:off x="344658" y="46981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Stock forms, types</a:t>
            </a:r>
          </a:p>
          <a:p>
            <a:r>
              <a:rPr lang="en-US" sz="1400" dirty="0"/>
              <a:t>and sizes in order to</a:t>
            </a:r>
          </a:p>
          <a:p>
            <a:r>
              <a:rPr lang="en-US" sz="1400" dirty="0"/>
              <a:t>calculate and</a:t>
            </a:r>
          </a:p>
          <a:p>
            <a:r>
              <a:rPr lang="en-US" sz="1400" dirty="0"/>
              <a:t>determine the quantity</a:t>
            </a:r>
          </a:p>
          <a:p>
            <a:r>
              <a:rPr lang="en-US" sz="1400" dirty="0"/>
              <a:t>of materials or</a:t>
            </a:r>
          </a:p>
          <a:p>
            <a:r>
              <a:rPr lang="en-US" sz="1400" dirty="0"/>
              <a:t>components required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2BCD18-C59A-1343-8448-7DC1511ED93C}"/>
              </a:ext>
            </a:extLst>
          </p:cNvPr>
          <p:cNvSpPr/>
          <p:nvPr/>
        </p:nvSpPr>
        <p:spPr>
          <a:xfrm>
            <a:off x="2630658" y="469819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Natural timber is available in different sectional forms,</a:t>
            </a:r>
          </a:p>
          <a:p>
            <a:r>
              <a:rPr lang="en-US" sz="1100" dirty="0"/>
              <a:t>various standard sizes and can have a different finish</a:t>
            </a:r>
          </a:p>
          <a:p>
            <a:r>
              <a:rPr lang="en-US" sz="1100" dirty="0"/>
              <a:t>(sawn or planed).</a:t>
            </a:r>
          </a:p>
          <a:p>
            <a:endParaRPr lang="en-US" sz="1100" dirty="0"/>
          </a:p>
          <a:p>
            <a:r>
              <a:rPr lang="en-US" sz="1100" dirty="0"/>
              <a:t>Manufactured boards are commonly available in sheet form and in standard sizes and various thicknesses.</a:t>
            </a:r>
          </a:p>
          <a:p>
            <a:endParaRPr lang="en-US" sz="1100" dirty="0"/>
          </a:p>
          <a:p>
            <a:r>
              <a:rPr lang="en-US" sz="1100" dirty="0"/>
              <a:t>Calculate the costs involved in the design of products:</a:t>
            </a:r>
          </a:p>
          <a:p>
            <a:r>
              <a:rPr lang="en-US" sz="1100" dirty="0"/>
              <a:t>fixtures, fittings, finishes required and the material cost.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02B7A9-FB17-B549-8C85-9007DA518448}"/>
              </a:ext>
            </a:extLst>
          </p:cNvPr>
          <p:cNvSpPr/>
          <p:nvPr/>
        </p:nvSpPr>
        <p:spPr>
          <a:xfrm>
            <a:off x="414996" y="249338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Alternative</a:t>
            </a:r>
          </a:p>
          <a:p>
            <a:r>
              <a:rPr lang="en-US" sz="1400" dirty="0"/>
              <a:t>processes that can be</a:t>
            </a:r>
          </a:p>
          <a:p>
            <a:r>
              <a:rPr lang="en-US" sz="1400" dirty="0"/>
              <a:t>used to manufacture</a:t>
            </a:r>
          </a:p>
          <a:p>
            <a:r>
              <a:rPr lang="en-US" sz="1400" dirty="0"/>
              <a:t>products to different</a:t>
            </a:r>
          </a:p>
          <a:p>
            <a:r>
              <a:rPr lang="en-US" sz="1400" dirty="0"/>
              <a:t>scales of production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CFDBFA-9079-4F41-910C-E2967A6D8E60}"/>
              </a:ext>
            </a:extLst>
          </p:cNvPr>
          <p:cNvSpPr/>
          <p:nvPr/>
        </p:nvSpPr>
        <p:spPr>
          <a:xfrm>
            <a:off x="2630658" y="2484905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Advantages and disadvantages of producing single, one off products.</a:t>
            </a:r>
          </a:p>
          <a:p>
            <a:endParaRPr lang="en-US" sz="1100" dirty="0"/>
          </a:p>
          <a:p>
            <a:r>
              <a:rPr lang="en-US" sz="1100" dirty="0"/>
              <a:t>The advantages and disadvantages of producing products</a:t>
            </a:r>
          </a:p>
          <a:p>
            <a:r>
              <a:rPr lang="en-US" sz="1100" dirty="0"/>
              <a:t>in limited quantities (batch production).</a:t>
            </a:r>
          </a:p>
          <a:p>
            <a:endParaRPr lang="en-US" sz="1100" dirty="0"/>
          </a:p>
          <a:p>
            <a:r>
              <a:rPr lang="en-US" sz="1100" dirty="0"/>
              <a:t>The need to produce a number of identical products.</a:t>
            </a:r>
          </a:p>
          <a:p>
            <a:endParaRPr lang="en-US" sz="1100" dirty="0"/>
          </a:p>
          <a:p>
            <a:r>
              <a:rPr lang="en-US" sz="1100" dirty="0"/>
              <a:t>Jigs and devices to control repeat activities.</a:t>
            </a:r>
          </a:p>
          <a:p>
            <a:endParaRPr lang="en-US" sz="1100" dirty="0"/>
          </a:p>
          <a:p>
            <a:r>
              <a:rPr lang="en-US" sz="1100" dirty="0"/>
              <a:t>The advantages and disadvantages of high volume,</a:t>
            </a:r>
          </a:p>
          <a:p>
            <a:r>
              <a:rPr lang="en-US" sz="1100" dirty="0"/>
              <a:t>continuous production.</a:t>
            </a:r>
          </a:p>
          <a:p>
            <a:endParaRPr lang="en-US" sz="1100" dirty="0"/>
          </a:p>
          <a:p>
            <a:r>
              <a:rPr lang="en-US" sz="1100" dirty="0"/>
              <a:t>Issues related to high volume production.</a:t>
            </a:r>
          </a:p>
          <a:p>
            <a:endParaRPr lang="en-US" sz="1100" dirty="0"/>
          </a:p>
          <a:p>
            <a:r>
              <a:rPr lang="en-US" sz="1100" dirty="0"/>
              <a:t>The importance of CAM in modern high volume production.</a:t>
            </a:r>
          </a:p>
        </p:txBody>
      </p:sp>
    </p:spTree>
    <p:extLst>
      <p:ext uri="{BB962C8B-B14F-4D97-AF65-F5344CB8AC3E}">
        <p14:creationId xmlns:p14="http://schemas.microsoft.com/office/powerpoint/2010/main" val="1420601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9229AF-D4FB-C14F-8F47-A2017742A4D4}"/>
              </a:ext>
            </a:extLst>
          </p:cNvPr>
          <p:cNvSpPr/>
          <p:nvPr/>
        </p:nvSpPr>
        <p:spPr>
          <a:xfrm>
            <a:off x="457200" y="447213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Specialist</a:t>
            </a:r>
          </a:p>
          <a:p>
            <a:r>
              <a:rPr lang="en-US" sz="1400" dirty="0"/>
              <a:t>techniques and</a:t>
            </a:r>
          </a:p>
          <a:p>
            <a:r>
              <a:rPr lang="en-US" sz="1400" dirty="0"/>
              <a:t>processes that can be</a:t>
            </a:r>
          </a:p>
          <a:p>
            <a:r>
              <a:rPr lang="en-US" sz="1400" dirty="0"/>
              <a:t>used to shape,</a:t>
            </a:r>
          </a:p>
          <a:p>
            <a:r>
              <a:rPr lang="en-US" sz="1400" dirty="0"/>
              <a:t>fabricate, construct</a:t>
            </a:r>
          </a:p>
          <a:p>
            <a:r>
              <a:rPr lang="en-US" sz="1400" dirty="0"/>
              <a:t>and assemble a high</a:t>
            </a:r>
          </a:p>
          <a:p>
            <a:r>
              <a:rPr lang="en-US" sz="1400" dirty="0"/>
              <a:t>quality prototype,</a:t>
            </a:r>
          </a:p>
          <a:p>
            <a:r>
              <a:rPr lang="en-US" sz="1400" dirty="0"/>
              <a:t>including techniques</a:t>
            </a:r>
          </a:p>
          <a:p>
            <a:r>
              <a:rPr lang="en-US" sz="1400" dirty="0"/>
              <a:t>such as wastage,</a:t>
            </a:r>
          </a:p>
          <a:p>
            <a:r>
              <a:rPr lang="en-US" sz="1400" dirty="0"/>
              <a:t>addition, deforming</a:t>
            </a:r>
          </a:p>
          <a:p>
            <a:r>
              <a:rPr lang="en-US" sz="1400" dirty="0"/>
              <a:t>and reforming, as</a:t>
            </a:r>
          </a:p>
          <a:p>
            <a:r>
              <a:rPr lang="en-US" sz="1400" dirty="0"/>
              <a:t>appropriate to the</a:t>
            </a:r>
          </a:p>
          <a:p>
            <a:r>
              <a:rPr lang="en-US" sz="1400" dirty="0"/>
              <a:t>materials and/or</a:t>
            </a:r>
          </a:p>
          <a:p>
            <a:r>
              <a:rPr lang="en-US" sz="1400" dirty="0"/>
              <a:t>components being</a:t>
            </a:r>
          </a:p>
          <a:p>
            <a:r>
              <a:rPr lang="en-US" sz="1400" dirty="0"/>
              <a:t>used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569CD-2CA5-4E43-AE8F-1405712C1EAB}"/>
              </a:ext>
            </a:extLst>
          </p:cNvPr>
          <p:cNvSpPr/>
          <p:nvPr/>
        </p:nvSpPr>
        <p:spPr>
          <a:xfrm>
            <a:off x="2743200" y="447213"/>
            <a:ext cx="620385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Wastage/Addition</a:t>
            </a:r>
          </a:p>
          <a:p>
            <a:r>
              <a:rPr lang="en-US" sz="1100" dirty="0"/>
              <a:t>Tools and equipment to mark out, hold, cut, shape,</a:t>
            </a:r>
          </a:p>
          <a:p>
            <a:r>
              <a:rPr lang="en-US" sz="1100" dirty="0"/>
              <a:t>drill and form laminates of natural timbers and</a:t>
            </a:r>
          </a:p>
          <a:p>
            <a:r>
              <a:rPr lang="en-US" sz="1100" dirty="0"/>
              <a:t>manufactured boards.</a:t>
            </a:r>
          </a:p>
          <a:p>
            <a:r>
              <a:rPr lang="en-US" sz="1100" dirty="0"/>
              <a:t>The pillar drill to drill holes to various diameters.</a:t>
            </a:r>
          </a:p>
          <a:p>
            <a:r>
              <a:rPr lang="en-US" sz="1100" dirty="0"/>
              <a:t>Jigs and formers to ensure accuracy as part of the</a:t>
            </a:r>
          </a:p>
          <a:p>
            <a:r>
              <a:rPr lang="en-US" sz="1100" dirty="0"/>
              <a:t>process of drilling, bending, cutting wood materials.</a:t>
            </a:r>
          </a:p>
          <a:p>
            <a:endParaRPr lang="en-US" sz="1100" dirty="0"/>
          </a:p>
          <a:p>
            <a:r>
              <a:rPr lang="en-US" sz="1100" dirty="0"/>
              <a:t>Deforming/Reforming</a:t>
            </a:r>
          </a:p>
          <a:p>
            <a:r>
              <a:rPr lang="en-US" sz="1100" dirty="0"/>
              <a:t>Material joining can be permanent or temporary.</a:t>
            </a:r>
          </a:p>
          <a:p>
            <a:r>
              <a:rPr lang="en-US" sz="1100" dirty="0"/>
              <a:t>The principles of producing wood products using the</a:t>
            </a:r>
          </a:p>
          <a:p>
            <a:r>
              <a:rPr lang="en-US" sz="1100" dirty="0"/>
              <a:t>following processes: jointing, veneering, laminating</a:t>
            </a:r>
          </a:p>
          <a:p>
            <a:r>
              <a:rPr lang="en-US" sz="1100" dirty="0"/>
              <a:t>and steam bending.</a:t>
            </a:r>
          </a:p>
          <a:p>
            <a:r>
              <a:rPr lang="en-US" sz="1100" dirty="0"/>
              <a:t>Classification of wood joints as frame or box</a:t>
            </a:r>
          </a:p>
          <a:p>
            <a:r>
              <a:rPr lang="en-US" sz="1100" dirty="0"/>
              <a:t>construction.</a:t>
            </a:r>
          </a:p>
          <a:p>
            <a:r>
              <a:rPr lang="en-US" sz="1100" dirty="0"/>
              <a:t>Frame: </a:t>
            </a:r>
            <a:r>
              <a:rPr lang="en-US" sz="1100" dirty="0" err="1"/>
              <a:t>mitre</a:t>
            </a:r>
            <a:r>
              <a:rPr lang="en-US" sz="1100" dirty="0"/>
              <a:t>, dowel, mortise and tenon, halving and</a:t>
            </a:r>
          </a:p>
          <a:p>
            <a:r>
              <a:rPr lang="en-US" sz="1100" dirty="0"/>
              <a:t>bridle joint.</a:t>
            </a:r>
          </a:p>
          <a:p>
            <a:r>
              <a:rPr lang="en-US" sz="1100" dirty="0"/>
              <a:t>Box/carcass: butt, lap, housing, dovetail and comb</a:t>
            </a:r>
          </a:p>
          <a:p>
            <a:r>
              <a:rPr lang="en-US" sz="1100" dirty="0"/>
              <a:t>joint.</a:t>
            </a:r>
          </a:p>
          <a:p>
            <a:r>
              <a:rPr lang="en-US" sz="1100" dirty="0"/>
              <a:t>Adhesives: PVA (wood to wood), contact adhesive and</a:t>
            </a:r>
          </a:p>
          <a:p>
            <a:r>
              <a:rPr lang="en-US" sz="1100" dirty="0"/>
              <a:t>epoxy resin (wood to other materials).</a:t>
            </a:r>
          </a:p>
          <a:p>
            <a:r>
              <a:rPr lang="en-US" sz="1100" dirty="0"/>
              <a:t>Temporary: screw (countersunk and round head) and</a:t>
            </a:r>
          </a:p>
          <a:p>
            <a:r>
              <a:rPr lang="en-US" sz="1100" dirty="0"/>
              <a:t>knock down fittings.</a:t>
            </a:r>
          </a:p>
          <a:p>
            <a:r>
              <a:rPr lang="en-US" sz="1100" dirty="0"/>
              <a:t>Lasers.</a:t>
            </a:r>
          </a:p>
          <a:p>
            <a:r>
              <a:rPr lang="en-US" sz="1100" dirty="0"/>
              <a:t>CAM machines.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CE7A32-CF0C-4846-BD68-017B8AF9C90E}"/>
              </a:ext>
            </a:extLst>
          </p:cNvPr>
          <p:cNvSpPr/>
          <p:nvPr/>
        </p:nvSpPr>
        <p:spPr>
          <a:xfrm>
            <a:off x="379828" y="5241236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Appropriate surface</a:t>
            </a:r>
          </a:p>
          <a:p>
            <a:r>
              <a:rPr lang="en-US" sz="1400" dirty="0"/>
              <a:t>treatments and finishes</a:t>
            </a:r>
          </a:p>
          <a:p>
            <a:r>
              <a:rPr lang="en-US" sz="1400" dirty="0"/>
              <a:t>that can be applied for</a:t>
            </a:r>
          </a:p>
          <a:p>
            <a:r>
              <a:rPr lang="en-US" sz="1400" dirty="0"/>
              <a:t>functional and</a:t>
            </a:r>
          </a:p>
          <a:p>
            <a:r>
              <a:rPr lang="en-US" sz="1400" dirty="0"/>
              <a:t>aesthetic purposes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64A5E3-0D67-0E41-A396-96FEBDA63B54}"/>
              </a:ext>
            </a:extLst>
          </p:cNvPr>
          <p:cNvSpPr/>
          <p:nvPr/>
        </p:nvSpPr>
        <p:spPr>
          <a:xfrm>
            <a:off x="2743200" y="5241236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Surface treatments of natural timber and manufactured</a:t>
            </a:r>
          </a:p>
          <a:p>
            <a:r>
              <a:rPr lang="en-US" sz="1100" dirty="0"/>
              <a:t>boards to prolong life of a product: sealants and primers.</a:t>
            </a:r>
          </a:p>
          <a:p>
            <a:endParaRPr lang="en-US" sz="1100" dirty="0"/>
          </a:p>
          <a:p>
            <a:r>
              <a:rPr lang="en-US" sz="1100" dirty="0"/>
              <a:t>Finishes for aesthetic or functional reasons: varnish, wood stains, oils, polishes and preservative paints.</a:t>
            </a:r>
          </a:p>
        </p:txBody>
      </p:sp>
    </p:spTree>
    <p:extLst>
      <p:ext uri="{BB962C8B-B14F-4D97-AF65-F5344CB8AC3E}">
        <p14:creationId xmlns:p14="http://schemas.microsoft.com/office/powerpoint/2010/main" val="364194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Words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15520"/>
              </p:ext>
            </p:extLst>
          </p:nvPr>
        </p:nvGraphicFramePr>
        <p:xfrm>
          <a:off x="1860550" y="1633362"/>
          <a:ext cx="542290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Document" r:id="rId3" imgW="5422900" imgH="5295900" progId="Word.Document.12">
                  <p:embed/>
                </p:oleObj>
              </mc:Choice>
              <mc:Fallback>
                <p:oleObj name="Document" r:id="rId3" imgW="5422900" imgH="5295900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0550" y="1633362"/>
                        <a:ext cx="5422900" cy="529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70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57CA-FF42-ED4F-819D-BC6E9382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Dates to remember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B4EEA-9D90-6443-9636-EF0B951A4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Half term sessions </a:t>
            </a:r>
          </a:p>
          <a:p>
            <a:pPr marL="0" indent="0">
              <a:buNone/>
            </a:pP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and 18</a:t>
            </a:r>
            <a:r>
              <a:rPr lang="en-US" baseline="30000" dirty="0"/>
              <a:t>th</a:t>
            </a:r>
            <a:r>
              <a:rPr lang="en-US" dirty="0"/>
              <a:t> February 10-2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January – 14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Feb – AO 3 - Making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Feb – 6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March – Evaluation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 22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May PM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401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30587"/>
            <a:ext cx="7680960" cy="1371600"/>
          </a:xfrm>
        </p:spPr>
        <p:txBody>
          <a:bodyPr/>
          <a:lstStyle/>
          <a:p>
            <a:r>
              <a:rPr lang="en-US" dirty="0"/>
              <a:t>Outline of Lessons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A8E257-38BD-3141-975D-6C9661C59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27901"/>
              </p:ext>
            </p:extLst>
          </p:nvPr>
        </p:nvGraphicFramePr>
        <p:xfrm>
          <a:off x="1181529" y="1308796"/>
          <a:ext cx="6400799" cy="5211974"/>
        </p:xfrm>
        <a:graphic>
          <a:graphicData uri="http://schemas.openxmlformats.org/drawingml/2006/table">
            <a:tbl>
              <a:tblPr/>
              <a:tblGrid>
                <a:gridCol w="810961">
                  <a:extLst>
                    <a:ext uri="{9D8B030D-6E8A-4147-A177-3AD203B41FA5}">
                      <a16:colId xmlns:a16="http://schemas.microsoft.com/office/drawing/2014/main" val="3328728036"/>
                    </a:ext>
                  </a:extLst>
                </a:gridCol>
                <a:gridCol w="1107831">
                  <a:extLst>
                    <a:ext uri="{9D8B030D-6E8A-4147-A177-3AD203B41FA5}">
                      <a16:colId xmlns:a16="http://schemas.microsoft.com/office/drawing/2014/main" val="237027518"/>
                    </a:ext>
                  </a:extLst>
                </a:gridCol>
                <a:gridCol w="1093349">
                  <a:extLst>
                    <a:ext uri="{9D8B030D-6E8A-4147-A177-3AD203B41FA5}">
                      <a16:colId xmlns:a16="http://schemas.microsoft.com/office/drawing/2014/main" val="506144781"/>
                    </a:ext>
                  </a:extLst>
                </a:gridCol>
                <a:gridCol w="1058956">
                  <a:extLst>
                    <a:ext uri="{9D8B030D-6E8A-4147-A177-3AD203B41FA5}">
                      <a16:colId xmlns:a16="http://schemas.microsoft.com/office/drawing/2014/main" val="2149966480"/>
                    </a:ext>
                  </a:extLst>
                </a:gridCol>
                <a:gridCol w="1080678">
                  <a:extLst>
                    <a:ext uri="{9D8B030D-6E8A-4147-A177-3AD203B41FA5}">
                      <a16:colId xmlns:a16="http://schemas.microsoft.com/office/drawing/2014/main" val="4051648909"/>
                    </a:ext>
                  </a:extLst>
                </a:gridCol>
                <a:gridCol w="385568">
                  <a:extLst>
                    <a:ext uri="{9D8B030D-6E8A-4147-A177-3AD203B41FA5}">
                      <a16:colId xmlns:a16="http://schemas.microsoft.com/office/drawing/2014/main" val="721391759"/>
                    </a:ext>
                  </a:extLst>
                </a:gridCol>
                <a:gridCol w="863456">
                  <a:extLst>
                    <a:ext uri="{9D8B030D-6E8A-4147-A177-3AD203B41FA5}">
                      <a16:colId xmlns:a16="http://schemas.microsoft.com/office/drawing/2014/main" val="2610389181"/>
                    </a:ext>
                  </a:extLst>
                </a:gridCol>
              </a:tblGrid>
              <a:tr h="1377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lesson 1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lesson 2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lesson 3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homework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94133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February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Making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Making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Making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on NEA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97304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 February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Making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(HOW TO REVISE)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on NEA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THEORY / REVISION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046471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Half Term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available all week, computer room available 2 days ()</a:t>
                      </a:r>
                    </a:p>
                  </a:txBody>
                  <a:tcPr marL="100824" marR="100824" marT="50412" marB="5041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 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954728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24th February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Evaluating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Evaluating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Evaluating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on NEA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711524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March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Evaluating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NEA: Evaluating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8787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9th March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New and emerging technology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Evaluating new and emerging technologies to inform design decisions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Energy generation storage and choosing appropriate sources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788458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16th March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 Smart and composite materials and technical textiles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Mechanical devices used to produce movement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311938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23rd March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 Electronic Systems and 1.7 Programmable Components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CATCH UP / EXAM  QUESTIONS ON CORE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 Categorisation of ferrous and non-ferrous metals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370960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30th March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 papers and boards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 Thermoforming and Thermosetting Polymers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461251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0824" marR="100824" marT="50412" marB="5041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840322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April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 fabrics and fibres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 Natural and manufactured timber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 All design and technological practice takes place within contexts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220736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27th April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 Challenges that influence the processes of design and making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 Investigate and analyse the work of professionals and companies to inform design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941741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May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 Use of different design strategies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QU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QU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374762"/>
                  </a:ext>
                </a:extLst>
              </a:tr>
              <a:tr h="3624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 May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QU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QU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7" marR="5437" marT="5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7" marR="5437" marT="5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5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5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EC23-0012-9745-BB20-A5FB47E4F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to Revise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E6E8A-1B21-1C48-98D2-A88F2B097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3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4538-2C6B-B84D-92C7-A6C80988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4152"/>
            <a:ext cx="7680960" cy="1371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Technical Principles</a:t>
            </a:r>
            <a:br>
              <a:rPr lang="en-US" sz="3600" dirty="0"/>
            </a:br>
            <a:r>
              <a:rPr lang="en-GB" sz="3600" dirty="0"/>
              <a:t>Design and technology and our world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76552-A52A-614D-A6AF-DC1AF776DFC8}"/>
              </a:ext>
            </a:extLst>
          </p:cNvPr>
          <p:cNvSpPr/>
          <p:nvPr/>
        </p:nvSpPr>
        <p:spPr>
          <a:xfrm>
            <a:off x="246185" y="1600201"/>
            <a:ext cx="312339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impact of new</a:t>
            </a:r>
          </a:p>
          <a:p>
            <a:r>
              <a:rPr lang="en-US" sz="1200" dirty="0"/>
              <a:t>and emerging</a:t>
            </a:r>
          </a:p>
          <a:p>
            <a:r>
              <a:rPr lang="en-US" sz="1200" dirty="0"/>
              <a:t>technologies on: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Industry</a:t>
            </a:r>
          </a:p>
          <a:p>
            <a:r>
              <a:rPr lang="en-US" sz="1200" dirty="0"/>
              <a:t>Enterprise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Sustainability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People</a:t>
            </a:r>
          </a:p>
          <a:p>
            <a:r>
              <a:rPr lang="en-US" sz="1200" dirty="0"/>
              <a:t>Culture</a:t>
            </a:r>
          </a:p>
          <a:p>
            <a:r>
              <a:rPr lang="en-US" sz="1200" dirty="0"/>
              <a:t>Society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The environment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Production techniques</a:t>
            </a:r>
          </a:p>
          <a:p>
            <a:r>
              <a:rPr lang="en-US" sz="1200" dirty="0"/>
              <a:t>Systems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17E101-1E75-8940-ABA3-4F8E65623AC6}"/>
              </a:ext>
            </a:extLst>
          </p:cNvPr>
          <p:cNvSpPr/>
          <p:nvPr/>
        </p:nvSpPr>
        <p:spPr>
          <a:xfrm>
            <a:off x="2286000" y="1492479"/>
            <a:ext cx="4572000" cy="50013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The focus of this content is the impact of new and emerging technologies on the areas identified below.</a:t>
            </a:r>
          </a:p>
          <a:p>
            <a:endParaRPr lang="en-US" sz="1100" dirty="0"/>
          </a:p>
          <a:p>
            <a:r>
              <a:rPr lang="en-US" sz="1100" dirty="0"/>
              <a:t>The impact of new and emerging technologies on industry and enterprise:</a:t>
            </a:r>
          </a:p>
          <a:p>
            <a:endParaRPr lang="en-US" sz="1100" dirty="0"/>
          </a:p>
          <a:p>
            <a:r>
              <a:rPr lang="en-US" sz="1100" dirty="0"/>
              <a:t>Market pull – responding to demands from the market;</a:t>
            </a:r>
          </a:p>
          <a:p>
            <a:r>
              <a:rPr lang="en-US" sz="1100" dirty="0"/>
              <a:t>Technology push – development in materials and components, manufacturing methods;</a:t>
            </a:r>
          </a:p>
          <a:p>
            <a:r>
              <a:rPr lang="en-US" sz="1100" dirty="0"/>
              <a:t>Consumer choice – consumers wishing to own the latest technologies/products.</a:t>
            </a:r>
          </a:p>
          <a:p>
            <a:endParaRPr lang="en-US" sz="1100" dirty="0"/>
          </a:p>
          <a:p>
            <a:r>
              <a:rPr lang="en-US" sz="1100" dirty="0"/>
              <a:t>The Product Life Cycle.</a:t>
            </a:r>
          </a:p>
          <a:p>
            <a:endParaRPr lang="en-US" sz="1100" dirty="0"/>
          </a:p>
          <a:p>
            <a:r>
              <a:rPr lang="en-US" sz="1100" dirty="0"/>
              <a:t>Global production and its effects on culture and people.</a:t>
            </a:r>
          </a:p>
          <a:p>
            <a:r>
              <a:rPr lang="en-US" sz="1100" dirty="0"/>
              <a:t>Legislation to which products are subject.</a:t>
            </a:r>
          </a:p>
          <a:p>
            <a:r>
              <a:rPr lang="en-US" sz="1100" dirty="0"/>
              <a:t>Consumer rights and protection for consumers when purchasing and using products.</a:t>
            </a:r>
          </a:p>
          <a:p>
            <a:r>
              <a:rPr lang="en-US" sz="1100" dirty="0"/>
              <a:t>Moral and ethical factors related to manufacturing products and the sale and use of products.</a:t>
            </a:r>
          </a:p>
          <a:p>
            <a:endParaRPr lang="en-US" sz="1100" dirty="0"/>
          </a:p>
          <a:p>
            <a:r>
              <a:rPr lang="en-US" sz="1100" dirty="0"/>
              <a:t>Sustainability; meeting today’s needs without compromising the needs of future generations.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Advantages and disadvantages of using computer aided design (CAD).</a:t>
            </a:r>
          </a:p>
          <a:p>
            <a:r>
              <a:rPr lang="en-US" sz="1100" dirty="0"/>
              <a:t>Advantages and disadvantages of the use of computer aided manufacture (CAM).</a:t>
            </a:r>
          </a:p>
          <a:p>
            <a:r>
              <a:rPr lang="en-US" sz="1100" dirty="0"/>
              <a:t>How CAM equipment can be used in a variety of applications:</a:t>
            </a:r>
          </a:p>
          <a:p>
            <a:r>
              <a:rPr lang="en-US" sz="1100" dirty="0"/>
              <a:t>CNC embroidery, vinyl cutting, CNC routing, laser cutting and 3D printing.</a:t>
            </a:r>
          </a:p>
        </p:txBody>
      </p:sp>
    </p:spTree>
    <p:extLst>
      <p:ext uri="{BB962C8B-B14F-4D97-AF65-F5344CB8AC3E}">
        <p14:creationId xmlns:p14="http://schemas.microsoft.com/office/powerpoint/2010/main" val="395519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8E8AE3-DAF7-3C47-9B70-E0DE986C02D9}"/>
              </a:ext>
            </a:extLst>
          </p:cNvPr>
          <p:cNvSpPr/>
          <p:nvPr/>
        </p:nvSpPr>
        <p:spPr>
          <a:xfrm>
            <a:off x="246184" y="540311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How the critical</a:t>
            </a:r>
          </a:p>
          <a:p>
            <a:r>
              <a:rPr lang="en-US" sz="1400" dirty="0"/>
              <a:t>evaluation of new and</a:t>
            </a:r>
          </a:p>
          <a:p>
            <a:r>
              <a:rPr lang="en-US" sz="1400" dirty="0"/>
              <a:t>emerging technologies</a:t>
            </a:r>
          </a:p>
          <a:p>
            <a:r>
              <a:rPr lang="en-US" sz="1400" dirty="0"/>
              <a:t>informs design</a:t>
            </a:r>
          </a:p>
          <a:p>
            <a:r>
              <a:rPr lang="en-US" sz="1400" dirty="0"/>
              <a:t>decisions; considering</a:t>
            </a:r>
          </a:p>
          <a:p>
            <a:r>
              <a:rPr lang="en-US" sz="1400" dirty="0"/>
              <a:t>contemporary and</a:t>
            </a:r>
          </a:p>
          <a:p>
            <a:r>
              <a:rPr lang="en-US" sz="1400" dirty="0"/>
              <a:t>potential future</a:t>
            </a:r>
          </a:p>
          <a:p>
            <a:r>
              <a:rPr lang="en-US" sz="1400" dirty="0"/>
              <a:t>scenarios from</a:t>
            </a:r>
          </a:p>
          <a:p>
            <a:r>
              <a:rPr lang="en-US" sz="1400" dirty="0"/>
              <a:t>different perspectives,</a:t>
            </a:r>
          </a:p>
          <a:p>
            <a:r>
              <a:rPr lang="en-US" sz="1400" dirty="0"/>
              <a:t>such as ethics and the</a:t>
            </a:r>
          </a:p>
          <a:p>
            <a:r>
              <a:rPr lang="en-US" sz="1400" dirty="0"/>
              <a:t>environment.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91A157-A969-064D-BA84-DBA990E576CD}"/>
              </a:ext>
            </a:extLst>
          </p:cNvPr>
          <p:cNvSpPr/>
          <p:nvPr/>
        </p:nvSpPr>
        <p:spPr>
          <a:xfrm>
            <a:off x="246184" y="3686199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How energy is</a:t>
            </a:r>
          </a:p>
          <a:p>
            <a:r>
              <a:rPr lang="en-US" sz="1400" dirty="0"/>
              <a:t>generated and stored</a:t>
            </a:r>
          </a:p>
          <a:p>
            <a:r>
              <a:rPr lang="en-US" sz="1400" dirty="0"/>
              <a:t>in order to choose and</a:t>
            </a:r>
          </a:p>
          <a:p>
            <a:r>
              <a:rPr lang="en-US" sz="1400" dirty="0"/>
              <a:t>use appropriate</a:t>
            </a:r>
          </a:p>
          <a:p>
            <a:r>
              <a:rPr lang="en-US" sz="1400" dirty="0"/>
              <a:t>sources to make</a:t>
            </a:r>
          </a:p>
          <a:p>
            <a:r>
              <a:rPr lang="en-US" sz="1400" dirty="0"/>
              <a:t>products and to power</a:t>
            </a:r>
          </a:p>
          <a:p>
            <a:r>
              <a:rPr lang="en-US" sz="1400" dirty="0"/>
              <a:t>systems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6E847-6259-8A4F-9D0C-2CA0B1C88936}"/>
              </a:ext>
            </a:extLst>
          </p:cNvPr>
          <p:cNvSpPr/>
          <p:nvPr/>
        </p:nvSpPr>
        <p:spPr>
          <a:xfrm>
            <a:off x="3108960" y="540311"/>
            <a:ext cx="5394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focus of this content is how the critical evaluation of new and emerging technologies informs design decisions.</a:t>
            </a:r>
          </a:p>
          <a:p>
            <a:endParaRPr lang="en-US" sz="1100" dirty="0"/>
          </a:p>
          <a:p>
            <a:r>
              <a:rPr lang="en-US" sz="1100" dirty="0"/>
              <a:t>The importance of sustainability issues and environmental issues when designing and making.</a:t>
            </a:r>
          </a:p>
          <a:p>
            <a:endParaRPr lang="en-US" sz="1100" dirty="0"/>
          </a:p>
          <a:p>
            <a:r>
              <a:rPr lang="en-US" sz="1100" dirty="0"/>
              <a:t>Social, cultural, economic and environmental responsibilities in designing and making products.</a:t>
            </a:r>
          </a:p>
          <a:p>
            <a:endParaRPr lang="en-US" sz="1100" dirty="0"/>
          </a:p>
          <a:p>
            <a:r>
              <a:rPr lang="en-US" sz="1100" dirty="0"/>
              <a:t>The SIX R's of sustainability; rethink, reuse, recycle, repair, reduce and refuse.</a:t>
            </a:r>
          </a:p>
          <a:p>
            <a:endParaRPr lang="en-US" sz="1100" dirty="0"/>
          </a:p>
          <a:p>
            <a:r>
              <a:rPr lang="en-US" sz="1100" dirty="0"/>
              <a:t>Life Cycle Analysis to determine the environmental impact of a product.</a:t>
            </a:r>
          </a:p>
          <a:p>
            <a:endParaRPr lang="en-US" sz="1100" dirty="0"/>
          </a:p>
          <a:p>
            <a:r>
              <a:rPr lang="en-US" sz="1100" dirty="0"/>
              <a:t>Fair-trade policies and carbon footprint.</a:t>
            </a:r>
          </a:p>
          <a:p>
            <a:endParaRPr lang="en-US" sz="1100" dirty="0"/>
          </a:p>
          <a:p>
            <a:r>
              <a:rPr lang="en-US" sz="1100" dirty="0"/>
              <a:t>Ecological footprint.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A91E05-5636-864B-B267-95AED86160EE}"/>
              </a:ext>
            </a:extLst>
          </p:cNvPr>
          <p:cNvSpPr/>
          <p:nvPr/>
        </p:nvSpPr>
        <p:spPr>
          <a:xfrm>
            <a:off x="3108960" y="3686199"/>
            <a:ext cx="539496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Types of renewable and non-renewable energy sources: wind, solar, geothermal, hydroelectric, wood/biomass, wave, coal, gas, nuclear and oil.</a:t>
            </a:r>
          </a:p>
          <a:p>
            <a:endParaRPr lang="en-US" sz="1100" dirty="0"/>
          </a:p>
          <a:p>
            <a:r>
              <a:rPr lang="en-US" sz="1100" dirty="0"/>
              <a:t>Issues surrounding the use of fossil fuels: coal, oil and gas.</a:t>
            </a:r>
          </a:p>
          <a:p>
            <a:endParaRPr lang="en-US" sz="1100" dirty="0"/>
          </a:p>
          <a:p>
            <a:r>
              <a:rPr lang="en-US" sz="1100" dirty="0"/>
              <a:t>The advantages and disadvantages of renewable energy sources.</a:t>
            </a:r>
          </a:p>
          <a:p>
            <a:endParaRPr lang="en-US" sz="1100" dirty="0"/>
          </a:p>
          <a:p>
            <a:r>
              <a:rPr lang="en-US" sz="1100" dirty="0"/>
              <a:t>The use of renewable energy sources in modern manufacturing production systems: the use of solar panels and wind turbines in manufacturing sites.</a:t>
            </a:r>
          </a:p>
          <a:p>
            <a:endParaRPr lang="en-US" sz="1100" dirty="0"/>
          </a:p>
          <a:p>
            <a:r>
              <a:rPr lang="en-US" sz="1100" dirty="0"/>
              <a:t>Renewable energy sources for products: wind-up and photovoltaic cells.</a:t>
            </a:r>
          </a:p>
          <a:p>
            <a:endParaRPr lang="en-US" sz="1100" dirty="0"/>
          </a:p>
          <a:p>
            <a:r>
              <a:rPr lang="en-US" sz="1100" dirty="0"/>
              <a:t>Energy generation and storage in a range of contexts: motor vehicles (e.g. petrol/diesel, electricity) and household products (e.g. battery, solar, mains electricity)</a:t>
            </a:r>
          </a:p>
        </p:txBody>
      </p:sp>
    </p:spTree>
    <p:extLst>
      <p:ext uri="{BB962C8B-B14F-4D97-AF65-F5344CB8AC3E}">
        <p14:creationId xmlns:p14="http://schemas.microsoft.com/office/powerpoint/2010/main" val="426796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B3A7DD-87A9-F742-B314-1C0CB9FC5B56}"/>
              </a:ext>
            </a:extLst>
          </p:cNvPr>
          <p:cNvSpPr/>
          <p:nvPr/>
        </p:nvSpPr>
        <p:spPr>
          <a:xfrm>
            <a:off x="527539" y="447041"/>
            <a:ext cx="8095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Smart materials, composites and technical textiles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7A6549-96FF-3B4B-B2AE-39A0BF318222}"/>
              </a:ext>
            </a:extLst>
          </p:cNvPr>
          <p:cNvSpPr/>
          <p:nvPr/>
        </p:nvSpPr>
        <p:spPr>
          <a:xfrm>
            <a:off x="246185" y="105848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Developments in</a:t>
            </a:r>
          </a:p>
          <a:p>
            <a:r>
              <a:rPr lang="en-US" sz="1400" dirty="0"/>
              <a:t>modern and smart</a:t>
            </a:r>
          </a:p>
          <a:p>
            <a:r>
              <a:rPr lang="en-US" sz="1400" dirty="0"/>
              <a:t>materials, composite</a:t>
            </a:r>
          </a:p>
          <a:p>
            <a:r>
              <a:rPr lang="en-US" sz="1400" dirty="0"/>
              <a:t>materials and</a:t>
            </a:r>
          </a:p>
          <a:p>
            <a:r>
              <a:rPr lang="en-US" sz="1400" dirty="0"/>
              <a:t>technical textiles.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A01353-5D7C-9940-AD1F-CF590E21BCEC}"/>
              </a:ext>
            </a:extLst>
          </p:cNvPr>
          <p:cNvSpPr/>
          <p:nvPr/>
        </p:nvSpPr>
        <p:spPr>
          <a:xfrm>
            <a:off x="2813538" y="1058484"/>
            <a:ext cx="59787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Electroluminescent film or wire i.e. LCD.</a:t>
            </a:r>
          </a:p>
          <a:p>
            <a:endParaRPr lang="en-US" sz="1100" dirty="0"/>
          </a:p>
          <a:p>
            <a:r>
              <a:rPr lang="en-US" sz="1100" dirty="0"/>
              <a:t>Quantum </a:t>
            </a:r>
            <a:r>
              <a:rPr lang="en-US" sz="1100" dirty="0" err="1"/>
              <a:t>Tunnelling</a:t>
            </a:r>
            <a:r>
              <a:rPr lang="en-US" sz="1100" dirty="0"/>
              <a:t> Composite (QTC) - when used in circuits the resistance changes under compression.</a:t>
            </a:r>
          </a:p>
          <a:p>
            <a:endParaRPr lang="en-US" sz="1100" dirty="0"/>
          </a:p>
          <a:p>
            <a:r>
              <a:rPr lang="en-US" sz="1100" dirty="0"/>
              <a:t>SMA – shape memory alloys.</a:t>
            </a:r>
          </a:p>
          <a:p>
            <a:endParaRPr lang="en-US" sz="1100" dirty="0"/>
          </a:p>
          <a:p>
            <a:r>
              <a:rPr lang="en-US" sz="1100" dirty="0"/>
              <a:t>Polymorph.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Smart </a:t>
            </a:r>
            <a:r>
              <a:rPr lang="en-US" sz="1100" dirty="0" err="1"/>
              <a:t>fibres</a:t>
            </a:r>
            <a:r>
              <a:rPr lang="en-US" sz="1100" dirty="0"/>
              <a:t> and fabrics that respond to the environment or stimuli:</a:t>
            </a:r>
          </a:p>
          <a:p>
            <a:r>
              <a:rPr lang="en-US" sz="1100" dirty="0"/>
              <a:t>Photo-chromic;</a:t>
            </a:r>
          </a:p>
          <a:p>
            <a:r>
              <a:rPr lang="en-US" sz="1100" dirty="0"/>
              <a:t>Thermo-chromic;</a:t>
            </a:r>
          </a:p>
          <a:p>
            <a:r>
              <a:rPr lang="en-US" sz="1100" dirty="0"/>
              <a:t>Micro-encapsulation;</a:t>
            </a:r>
          </a:p>
          <a:p>
            <a:r>
              <a:rPr lang="en-US" sz="1100" dirty="0"/>
              <a:t>Biometrics.</a:t>
            </a:r>
          </a:p>
          <a:p>
            <a:endParaRPr lang="en-US" sz="1100" dirty="0"/>
          </a:p>
          <a:p>
            <a:r>
              <a:rPr lang="en-US" sz="1100" dirty="0"/>
              <a:t>Carbon </a:t>
            </a:r>
            <a:r>
              <a:rPr lang="en-US" sz="1100" dirty="0" err="1"/>
              <a:t>Fibre</a:t>
            </a:r>
            <a:r>
              <a:rPr lang="en-US" sz="1100" dirty="0"/>
              <a:t>, Kevlar and GRP.</a:t>
            </a:r>
          </a:p>
          <a:p>
            <a:endParaRPr lang="en-US" sz="1100" dirty="0"/>
          </a:p>
          <a:p>
            <a:r>
              <a:rPr lang="en-US" sz="1100" dirty="0"/>
              <a:t>Interactive textiles that function as electronic devices and sensors: circuits integrated into fabrics, such as heart rate monitors; wearable electronics such as mobile phones or music player, GPS, tracking systems and electronics integrated into the fabric itself.</a:t>
            </a:r>
          </a:p>
          <a:p>
            <a:endParaRPr lang="en-US" sz="1100" dirty="0"/>
          </a:p>
          <a:p>
            <a:r>
              <a:rPr lang="en-US" sz="1100" dirty="0"/>
              <a:t>Micro-</a:t>
            </a:r>
            <a:r>
              <a:rPr lang="en-US" sz="1100" dirty="0" err="1"/>
              <a:t>fibres</a:t>
            </a:r>
            <a:r>
              <a:rPr lang="en-US" sz="1100" dirty="0"/>
              <a:t> in clothing manufacture.</a:t>
            </a:r>
          </a:p>
          <a:p>
            <a:r>
              <a:rPr lang="en-US" sz="1100" dirty="0"/>
              <a:t>Phase changing materials: breathable materials; proactive heat and moisture management.</a:t>
            </a:r>
          </a:p>
          <a:p>
            <a:endParaRPr lang="en-US" sz="1100" dirty="0"/>
          </a:p>
          <a:p>
            <a:r>
              <a:rPr lang="en-US" sz="1100" dirty="0"/>
              <a:t>Sun protective clothing.</a:t>
            </a:r>
          </a:p>
          <a:p>
            <a:endParaRPr lang="en-US" sz="1100" dirty="0"/>
          </a:p>
          <a:p>
            <a:r>
              <a:rPr lang="en-US" sz="1100" dirty="0"/>
              <a:t>Nomex.</a:t>
            </a:r>
          </a:p>
          <a:p>
            <a:endParaRPr lang="en-US" sz="1100" dirty="0"/>
          </a:p>
          <a:p>
            <a:r>
              <a:rPr lang="en-US" sz="1100" dirty="0"/>
              <a:t>Geotextiles for landscaping.</a:t>
            </a:r>
          </a:p>
          <a:p>
            <a:endParaRPr lang="en-US" sz="1100" dirty="0"/>
          </a:p>
          <a:p>
            <a:r>
              <a:rPr lang="en-US" sz="1100" dirty="0" err="1"/>
              <a:t>Rhovyl</a:t>
            </a:r>
            <a:r>
              <a:rPr lang="en-US" sz="1100" dirty="0"/>
              <a:t> as an antibacterial </a:t>
            </a:r>
            <a:r>
              <a:rPr lang="en-US" sz="1100" dirty="0" err="1"/>
              <a:t>fibre</a:t>
            </a:r>
            <a:r>
              <a:rPr lang="en-US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9051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{534C3172-3DA6-2442-86C8-19AEEC9D60F0}tf10001067</Template>
  <TotalTime>92</TotalTime>
  <Words>2948</Words>
  <Application>Microsoft Macintosh PowerPoint</Application>
  <PresentationFormat>On-screen Show (4:3)</PresentationFormat>
  <Paragraphs>569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Helvetica Neue</vt:lpstr>
      <vt:lpstr>Times New Roman</vt:lpstr>
      <vt:lpstr>Savon</vt:lpstr>
      <vt:lpstr>Document</vt:lpstr>
      <vt:lpstr>Design and Technology  2020</vt:lpstr>
      <vt:lpstr>General Advice</vt:lpstr>
      <vt:lpstr>Command Words</vt:lpstr>
      <vt:lpstr>Key Dates to remember</vt:lpstr>
      <vt:lpstr>Outline of Lessons</vt:lpstr>
      <vt:lpstr>What to Revise </vt:lpstr>
      <vt:lpstr>Technical Principles Design and technology and our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to Revise </vt:lpstr>
      <vt:lpstr>Natural and Manufactured Timber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7</cp:revision>
  <cp:lastPrinted>2016-04-01T13:51:28Z</cp:lastPrinted>
  <dcterms:modified xsi:type="dcterms:W3CDTF">2020-01-31T08:10:51Z</dcterms:modified>
</cp:coreProperties>
</file>