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7"/>
  </p:notesMasterIdLst>
  <p:sldIdLst>
    <p:sldId id="257" r:id="rId5"/>
    <p:sldId id="258" r:id="rId6"/>
  </p:sldIdLst>
  <p:sldSz cx="6858000" cy="9144000" type="overhead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81" d="100"/>
          <a:sy n="81" d="100"/>
        </p:scale>
        <p:origin x="30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9B0C2-6347-466D-ADE1-CF1C708EF98C}" type="datetimeFigureOut"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FC726-0922-48AA-A591-038F642233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9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7425" y="1279525"/>
            <a:ext cx="259080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808AE-73A7-47AB-A471-4CA86F083F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54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7425" y="1279525"/>
            <a:ext cx="259080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808AE-73A7-47AB-A471-4CA86F083F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5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2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18" indent="0" algn="ctr">
              <a:buNone/>
              <a:defRPr sz="1385"/>
            </a:lvl2pPr>
            <a:lvl3pPr marL="633036" indent="0" algn="ctr">
              <a:buNone/>
              <a:defRPr sz="1246"/>
            </a:lvl3pPr>
            <a:lvl4pPr marL="949553" indent="0" algn="ctr">
              <a:buNone/>
              <a:defRPr sz="1108"/>
            </a:lvl4pPr>
            <a:lvl5pPr marL="1266071" indent="0" algn="ctr">
              <a:buNone/>
              <a:defRPr sz="1108"/>
            </a:lvl5pPr>
            <a:lvl6pPr marL="1582588" indent="0" algn="ctr">
              <a:buNone/>
              <a:defRPr sz="1108"/>
            </a:lvl6pPr>
            <a:lvl7pPr marL="1899107" indent="0" algn="ctr">
              <a:buNone/>
              <a:defRPr sz="1108"/>
            </a:lvl7pPr>
            <a:lvl8pPr marL="2215624" indent="0" algn="ctr">
              <a:buNone/>
              <a:defRPr sz="1108"/>
            </a:lvl8pPr>
            <a:lvl9pPr marL="2532142" indent="0" algn="ctr">
              <a:buNone/>
              <a:defRPr sz="11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3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86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82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4"/>
            <a:ext cx="5915025" cy="3803649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8"/>
            <a:ext cx="5915025" cy="2000250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18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1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8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0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24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4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20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9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241553"/>
            <a:ext cx="2901255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18" indent="0">
              <a:buNone/>
              <a:defRPr sz="1385" b="1"/>
            </a:lvl2pPr>
            <a:lvl3pPr marL="633036" indent="0">
              <a:buNone/>
              <a:defRPr sz="1246" b="1"/>
            </a:lvl3pPr>
            <a:lvl4pPr marL="949553" indent="0">
              <a:buNone/>
              <a:defRPr sz="1108" b="1"/>
            </a:lvl4pPr>
            <a:lvl5pPr marL="1266071" indent="0">
              <a:buNone/>
              <a:defRPr sz="1108" b="1"/>
            </a:lvl5pPr>
            <a:lvl6pPr marL="1582588" indent="0">
              <a:buNone/>
              <a:defRPr sz="1108" b="1"/>
            </a:lvl6pPr>
            <a:lvl7pPr marL="1899107" indent="0">
              <a:buNone/>
              <a:defRPr sz="1108" b="1"/>
            </a:lvl7pPr>
            <a:lvl8pPr marL="2215624" indent="0">
              <a:buNone/>
              <a:defRPr sz="1108" b="1"/>
            </a:lvl8pPr>
            <a:lvl9pPr marL="2532142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340102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3"/>
            <a:ext cx="2915543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18" indent="0">
              <a:buNone/>
              <a:defRPr sz="1385" b="1"/>
            </a:lvl2pPr>
            <a:lvl3pPr marL="633036" indent="0">
              <a:buNone/>
              <a:defRPr sz="1246" b="1"/>
            </a:lvl3pPr>
            <a:lvl4pPr marL="949553" indent="0">
              <a:buNone/>
              <a:defRPr sz="1108" b="1"/>
            </a:lvl4pPr>
            <a:lvl5pPr marL="1266071" indent="0">
              <a:buNone/>
              <a:defRPr sz="1108" b="1"/>
            </a:lvl5pPr>
            <a:lvl6pPr marL="1582588" indent="0">
              <a:buNone/>
              <a:defRPr sz="1108" b="1"/>
            </a:lvl6pPr>
            <a:lvl7pPr marL="1899107" indent="0">
              <a:buNone/>
              <a:defRPr sz="1108" b="1"/>
            </a:lvl7pPr>
            <a:lvl8pPr marL="2215624" indent="0">
              <a:buNone/>
              <a:defRPr sz="1108" b="1"/>
            </a:lvl8pPr>
            <a:lvl9pPr marL="2532142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2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0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3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2215"/>
            </a:lvl1pPr>
            <a:lvl2pPr>
              <a:defRPr sz="1939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18" indent="0">
              <a:buNone/>
              <a:defRPr sz="969"/>
            </a:lvl2pPr>
            <a:lvl3pPr marL="633036" indent="0">
              <a:buNone/>
              <a:defRPr sz="831"/>
            </a:lvl3pPr>
            <a:lvl4pPr marL="949553" indent="0">
              <a:buNone/>
              <a:defRPr sz="692"/>
            </a:lvl4pPr>
            <a:lvl5pPr marL="1266071" indent="0">
              <a:buNone/>
              <a:defRPr sz="692"/>
            </a:lvl5pPr>
            <a:lvl6pPr marL="1582588" indent="0">
              <a:buNone/>
              <a:defRPr sz="692"/>
            </a:lvl6pPr>
            <a:lvl7pPr marL="1899107" indent="0">
              <a:buNone/>
              <a:defRPr sz="692"/>
            </a:lvl7pPr>
            <a:lvl8pPr marL="2215624" indent="0">
              <a:buNone/>
              <a:defRPr sz="692"/>
            </a:lvl8pPr>
            <a:lvl9pPr marL="2532142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0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18" indent="0">
              <a:buNone/>
              <a:defRPr sz="1939"/>
            </a:lvl2pPr>
            <a:lvl3pPr marL="633036" indent="0">
              <a:buNone/>
              <a:defRPr sz="1662"/>
            </a:lvl3pPr>
            <a:lvl4pPr marL="949553" indent="0">
              <a:buNone/>
              <a:defRPr sz="1385"/>
            </a:lvl4pPr>
            <a:lvl5pPr marL="1266071" indent="0">
              <a:buNone/>
              <a:defRPr sz="1385"/>
            </a:lvl5pPr>
            <a:lvl6pPr marL="1582588" indent="0">
              <a:buNone/>
              <a:defRPr sz="1385"/>
            </a:lvl6pPr>
            <a:lvl7pPr marL="1899107" indent="0">
              <a:buNone/>
              <a:defRPr sz="1385"/>
            </a:lvl7pPr>
            <a:lvl8pPr marL="2215624" indent="0">
              <a:buNone/>
              <a:defRPr sz="1385"/>
            </a:lvl8pPr>
            <a:lvl9pPr marL="2532142" indent="0">
              <a:buNone/>
              <a:defRPr sz="138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18" indent="0">
              <a:buNone/>
              <a:defRPr sz="969"/>
            </a:lvl2pPr>
            <a:lvl3pPr marL="633036" indent="0">
              <a:buNone/>
              <a:defRPr sz="831"/>
            </a:lvl3pPr>
            <a:lvl4pPr marL="949553" indent="0">
              <a:buNone/>
              <a:defRPr sz="692"/>
            </a:lvl4pPr>
            <a:lvl5pPr marL="1266071" indent="0">
              <a:buNone/>
              <a:defRPr sz="692"/>
            </a:lvl5pPr>
            <a:lvl6pPr marL="1582588" indent="0">
              <a:buNone/>
              <a:defRPr sz="692"/>
            </a:lvl6pPr>
            <a:lvl7pPr marL="1899107" indent="0">
              <a:buNone/>
              <a:defRPr sz="692"/>
            </a:lvl7pPr>
            <a:lvl8pPr marL="2215624" indent="0">
              <a:buNone/>
              <a:defRPr sz="692"/>
            </a:lvl8pPr>
            <a:lvl9pPr marL="2532142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81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6462-3CCC-4A31-A5FA-36ECE8A19BD2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7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8299-0B11-4BCF-B241-B2AD6BA5D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9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33036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59" indent="-158259" algn="l" defTabSz="633036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74776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4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2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29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48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6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84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01" indent="-158259" algn="l" defTabSz="633036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18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6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3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1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88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07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24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42" algn="l" defTabSz="633036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110244" y="132596"/>
            <a:ext cx="6112363" cy="1336609"/>
            <a:chOff x="404985" y="251923"/>
            <a:chExt cx="6460446" cy="135311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AFCA852-32FB-4BB5-B454-B11C54941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4985" y="251923"/>
              <a:ext cx="526170" cy="646317"/>
            </a:xfrm>
            <a:prstGeom prst="rect">
              <a:avLst/>
            </a:prstGeom>
          </p:spPr>
        </p:pic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70B9F10E-066C-4155-ADA6-154BB1146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9571" y="1361794"/>
              <a:ext cx="1665860" cy="24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84406" tIns="42204" rIns="84406" bIns="42204" anchor="t" anchorCtr="0">
              <a:spAutoFit/>
            </a:bodyPr>
            <a:lstStyle/>
            <a:p>
              <a:pPr algn="ctr" defTabSz="422024">
                <a:lnSpc>
                  <a:spcPct val="107000"/>
                </a:lnSpc>
              </a:pPr>
              <a:endParaRPr lang="en-GB" sz="1015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 Box 2">
            <a:extLst>
              <a:ext uri="{FF2B5EF4-FFF2-40B4-BE49-F238E27FC236}">
                <a16:creationId xmlns:a16="http://schemas.microsoft.com/office/drawing/2014/main" id="{B586D6EE-A36E-D1BC-4FEC-2F4A557AE31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215307" y="3887474"/>
            <a:ext cx="6287694" cy="3670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84406" tIns="42204" rIns="84406" bIns="42204" anchor="t" anchorCtr="0">
            <a:spAutoFit/>
          </a:bodyPr>
          <a:lstStyle/>
          <a:p>
            <a:pPr algn="ctr" defTabSz="422024">
              <a:lnSpc>
                <a:spcPct val="107000"/>
              </a:lnSpc>
            </a:pPr>
            <a:r>
              <a:rPr lang="en-GB" sz="1846" b="1" i="1" dirty="0">
                <a:solidFill>
                  <a:srgbClr val="004B27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Academic Period 6 – Year 11 – Spring Term</a:t>
            </a:r>
          </a:p>
        </p:txBody>
      </p:sp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id="{BF79D967-4209-B5C3-7772-11FA26497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48816"/>
              </p:ext>
            </p:extLst>
          </p:nvPr>
        </p:nvGraphicFramePr>
        <p:xfrm>
          <a:off x="249936" y="132595"/>
          <a:ext cx="5860308" cy="8199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734">
                  <a:extLst>
                    <a:ext uri="{9D8B030D-6E8A-4147-A177-3AD203B41FA5}">
                      <a16:colId xmlns:a16="http://schemas.microsoft.com/office/drawing/2014/main" val="3177572549"/>
                    </a:ext>
                  </a:extLst>
                </a:gridCol>
                <a:gridCol w="1581686">
                  <a:extLst>
                    <a:ext uri="{9D8B030D-6E8A-4147-A177-3AD203B41FA5}">
                      <a16:colId xmlns:a16="http://schemas.microsoft.com/office/drawing/2014/main" val="1837180948"/>
                    </a:ext>
                  </a:extLst>
                </a:gridCol>
                <a:gridCol w="3800888">
                  <a:extLst>
                    <a:ext uri="{9D8B030D-6E8A-4147-A177-3AD203B41FA5}">
                      <a16:colId xmlns:a16="http://schemas.microsoft.com/office/drawing/2014/main" val="52819005"/>
                    </a:ext>
                  </a:extLst>
                </a:gridCol>
              </a:tblGrid>
              <a:tr h="294316">
                <a:tc>
                  <a:txBody>
                    <a:bodyPr/>
                    <a:lstStyle/>
                    <a:p>
                      <a:r>
                        <a:rPr lang="en-GB" sz="1150" b="1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50" b="1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50" b="1" dirty="0"/>
                        <a:t>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9416"/>
                  </a:ext>
                </a:extLst>
              </a:tr>
              <a:tr h="300405"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Monday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Maths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Mock Feedback topics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59716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GB" sz="115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Sociology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1: Family and Education, exam question application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37732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GB" sz="115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DT / 3D / Food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NEA support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205032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Spanish (Week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Exam preparation and revision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435"/>
                  </a:ext>
                </a:extLst>
              </a:tr>
              <a:tr h="285907">
                <a:tc>
                  <a:txBody>
                    <a:bodyPr/>
                    <a:lstStyle/>
                    <a:p>
                      <a:pPr algn="ctr"/>
                      <a:endParaRPr lang="en-GB" sz="1200" b="1"/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0078"/>
                  </a:ext>
                </a:extLst>
              </a:tr>
              <a:tr h="285907">
                <a:tc rowSpan="7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Tuesday</a:t>
                      </a: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Drama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Set text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462780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GB" sz="1150" b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Music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Composition and Performance work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26241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GB" sz="1150" b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DT / 3D / Food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NEA support </a:t>
                      </a:r>
                      <a:endParaRPr lang="en-GB" sz="11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54949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Chemistry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34330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Exam: support and completion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219578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dirty="0"/>
                        <a:t>Photography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Exam: support and completion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84263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GCSE Practical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81948"/>
                  </a:ext>
                </a:extLst>
              </a:tr>
              <a:tr h="285907">
                <a:tc>
                  <a:txBody>
                    <a:bodyPr/>
                    <a:lstStyle/>
                    <a:p>
                      <a:pPr algn="ctr"/>
                      <a:endParaRPr lang="en-GB" sz="1200" b="1"/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651903"/>
                  </a:ext>
                </a:extLst>
              </a:tr>
              <a:tr h="58127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Weds</a:t>
                      </a:r>
                      <a:endParaRPr lang="en-US" sz="1200" dirty="0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Citizenship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Theme D: Power &amp; Influence (P0 – 8am)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8050781"/>
                  </a:ext>
                </a:extLst>
              </a:tr>
              <a:tr h="285907">
                <a:tc>
                  <a:txBody>
                    <a:bodyPr/>
                    <a:lstStyle/>
                    <a:p>
                      <a:pPr algn="ctr"/>
                      <a:endParaRPr lang="en-GB" sz="1200" b="1"/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47567"/>
                  </a:ext>
                </a:extLst>
              </a:tr>
              <a:tr h="285907">
                <a:tc rowSpan="7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Thursday</a:t>
                      </a: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127485"/>
                  </a:ext>
                </a:extLst>
              </a:tr>
              <a:tr h="303128">
                <a:tc vMerge="1">
                  <a:txBody>
                    <a:bodyPr/>
                    <a:lstStyle/>
                    <a:p>
                      <a:endParaRPr lang="en-GB" sz="1150" b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Media Studies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1 Exam Revision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79094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GB" sz="1150" b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Citizenship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Targeted revision (invite only)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20384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endParaRPr lang="en-GB" sz="1150" b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DT / 3D / Food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NEA support </a:t>
                      </a:r>
                      <a:endParaRPr lang="en-GB" sz="11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13572"/>
                  </a:ext>
                </a:extLst>
              </a:tr>
              <a:tr h="295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Exam: support and completion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375917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GCSE Practical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422349"/>
                  </a:ext>
                </a:extLst>
              </a:tr>
              <a:tr h="285907">
                <a:tc vMerge="1">
                  <a:txBody>
                    <a:bodyPr/>
                    <a:lstStyle/>
                    <a:p>
                      <a:pPr algn="ctr"/>
                      <a:endParaRPr lang="en-GB" sz="1400" b="1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Spanish (Week 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 preparation and revision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08720"/>
                  </a:ext>
                </a:extLst>
              </a:tr>
              <a:tr h="285907">
                <a:tc>
                  <a:txBody>
                    <a:bodyPr/>
                    <a:lstStyle/>
                    <a:p>
                      <a:pPr algn="ctr"/>
                      <a:endParaRPr lang="en-GB" sz="1200" b="1"/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118667"/>
                  </a:ext>
                </a:extLst>
              </a:tr>
              <a:tr h="285907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Friday</a:t>
                      </a:r>
                      <a:endParaRPr lang="en-US" sz="1200" dirty="0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dirty="0"/>
                        <a:t>Sociology (8-9am)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1: Family and Education, exam question application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37448"/>
                  </a:ext>
                </a:extLst>
              </a:tr>
              <a:tr h="707154">
                <a:tc vMerge="1">
                  <a:txBody>
                    <a:bodyPr/>
                    <a:lstStyle/>
                    <a:p>
                      <a:endParaRPr lang="en-GB" sz="1400" b="1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/>
                    </a:p>
                    <a:p>
                      <a:pPr algn="l"/>
                      <a:r>
                        <a:rPr lang="en-GB" sz="1200" dirty="0"/>
                        <a:t>Science</a:t>
                      </a:r>
                    </a:p>
                    <a:p>
                      <a:pPr algn="l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76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93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88663" y="132596"/>
            <a:ext cx="6112363" cy="1336609"/>
            <a:chOff x="404985" y="251923"/>
            <a:chExt cx="6460446" cy="135311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AFCA852-32FB-4BB5-B454-B11C54941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4985" y="251923"/>
              <a:ext cx="526170" cy="646317"/>
            </a:xfrm>
            <a:prstGeom prst="rect">
              <a:avLst/>
            </a:prstGeom>
          </p:spPr>
        </p:pic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70B9F10E-066C-4155-ADA6-154BB1146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9571" y="1361794"/>
              <a:ext cx="1665860" cy="24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84406" tIns="42204" rIns="84406" bIns="42204" anchor="t" anchorCtr="0">
              <a:spAutoFit/>
            </a:bodyPr>
            <a:lstStyle/>
            <a:p>
              <a:pPr algn="ctr" defTabSz="422024">
                <a:lnSpc>
                  <a:spcPct val="107000"/>
                </a:lnSpc>
              </a:pPr>
              <a:endParaRPr lang="en-GB" sz="1015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 Box 2">
            <a:extLst>
              <a:ext uri="{FF2B5EF4-FFF2-40B4-BE49-F238E27FC236}">
                <a16:creationId xmlns:a16="http://schemas.microsoft.com/office/drawing/2014/main" id="{B586D6EE-A36E-D1BC-4FEC-2F4A557AE31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215307" y="3887474"/>
            <a:ext cx="6287694" cy="3670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84406" tIns="42204" rIns="84406" bIns="42204" anchor="t" anchorCtr="0">
            <a:spAutoFit/>
          </a:bodyPr>
          <a:lstStyle/>
          <a:p>
            <a:pPr algn="ctr" defTabSz="422024">
              <a:lnSpc>
                <a:spcPct val="107000"/>
              </a:lnSpc>
            </a:pPr>
            <a:r>
              <a:rPr lang="en-GB" sz="1846" b="1" i="1">
                <a:solidFill>
                  <a:srgbClr val="004B27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Recommended Revision Guides</a:t>
            </a:r>
          </a:p>
        </p:txBody>
      </p:sp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id="{BF79D967-4209-B5C3-7772-11FA26497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08778"/>
              </p:ext>
            </p:extLst>
          </p:nvPr>
        </p:nvGraphicFramePr>
        <p:xfrm>
          <a:off x="249936" y="132596"/>
          <a:ext cx="5927839" cy="878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243">
                  <a:extLst>
                    <a:ext uri="{9D8B030D-6E8A-4147-A177-3AD203B41FA5}">
                      <a16:colId xmlns:a16="http://schemas.microsoft.com/office/drawing/2014/main" val="1837180948"/>
                    </a:ext>
                  </a:extLst>
                </a:gridCol>
                <a:gridCol w="4568596">
                  <a:extLst>
                    <a:ext uri="{9D8B030D-6E8A-4147-A177-3AD203B41FA5}">
                      <a16:colId xmlns:a16="http://schemas.microsoft.com/office/drawing/2014/main" val="52819005"/>
                    </a:ext>
                  </a:extLst>
                </a:gridCol>
              </a:tblGrid>
              <a:tr h="234557">
                <a:tc>
                  <a:txBody>
                    <a:bodyPr/>
                    <a:lstStyle/>
                    <a:p>
                      <a:r>
                        <a:rPr lang="en-GB" sz="1150" b="1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50" b="1"/>
                        <a:t>Recommended revision guides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49416"/>
                  </a:ext>
                </a:extLst>
              </a:tr>
              <a:tr h="1583262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English – AQA</a:t>
                      </a:r>
                      <a:endParaRPr lang="en-GB" sz="11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Shakespeare Text Guide - </a:t>
                      </a:r>
                      <a:r>
                        <a:rPr lang="en-GB" sz="1100" b="0" i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Macbet</a:t>
                      </a:r>
                      <a:endParaRPr lang="en-GB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AQA Poetry Guide - Power &amp; Conflict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Text Guide - Dr Jekyll and Mr Hyde: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Taste of Honey York Notes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Shakespeare - Macbeth Workbook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Literature AQA Poetry Workbook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- Dr Jekyll and Mr Hyde Workbook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Language AQA Complete Revision &amp; Practice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GCSE English Language AQA Exam Practice Workbook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9043109"/>
                  </a:ext>
                </a:extLst>
              </a:tr>
              <a:tr h="299490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Maths - Edexcel</a:t>
                      </a:r>
                      <a:endParaRPr lang="en-GB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GCSE textbook covering Edexcel Maths 1-9 </a:t>
                      </a:r>
                      <a:endParaRPr lang="en-GB" sz="11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637732"/>
                  </a:ext>
                </a:extLst>
              </a:tr>
              <a:tr h="748349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Science - AQA</a:t>
                      </a:r>
                      <a:endParaRPr lang="en-GB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AQA Combined science (Needs to be higher/foundation as appropriate) 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AQA Combined science complete revision and practice (Higher/foundation as appropriate)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2205032"/>
                  </a:ext>
                </a:extLst>
              </a:tr>
              <a:tr h="581367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Business Studies - AQA</a:t>
                      </a:r>
                      <a:endParaRPr lang="en-GB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 2 U Knowledge Workbook 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Business 1-9 Revision Guide 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Exam Practice book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118898"/>
                  </a:ext>
                </a:extLst>
              </a:tr>
              <a:tr h="442263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Citizenship - Edexcel</a:t>
                      </a:r>
                      <a:endParaRPr lang="en-GB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Pearson REVISE Edexcel GCSE (9-1) Citizenship Revision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294942"/>
                  </a:ext>
                </a:extLst>
              </a:tr>
              <a:tr h="247402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Dance - AQA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Artspool Dance Education – C2 written examination </a:t>
                      </a:r>
                      <a:endParaRPr lang="en-GB" sz="11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3019388"/>
                  </a:ext>
                </a:extLst>
              </a:tr>
              <a:tr h="247402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Drama – AQA</a:t>
                      </a:r>
                      <a:endParaRPr lang="en-GB" sz="11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Blood Brothers</a:t>
                      </a:r>
                      <a:endParaRPr lang="en-GB" sz="11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9462780"/>
                  </a:ext>
                </a:extLst>
              </a:tr>
              <a:tr h="414385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Music – WJEC (Eduqas)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WJEC/EDUQAS Music Revision Guide </a:t>
                      </a:r>
                    </a:p>
                    <a:p>
                      <a:pPr algn="l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CPG GCSE Music WJEC / EDUQAS</a:t>
                      </a:r>
                      <a:endParaRPr lang="en-GB" sz="11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9726241"/>
                  </a:ext>
                </a:extLst>
              </a:tr>
              <a:tr h="402098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History – Edexcel</a:t>
                      </a:r>
                      <a:endParaRPr lang="en-GB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/>
                        <a:t>School provided revision guide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454949"/>
                  </a:ext>
                </a:extLst>
              </a:tr>
              <a:tr h="402098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IT – Cambridge National OCR</a:t>
                      </a:r>
                      <a:endParaRPr lang="en-GB" sz="11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1 / 2 Cambridge National in IT (J836)  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2281208"/>
                  </a:ext>
                </a:extLst>
              </a:tr>
              <a:tr h="748349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PE – OCR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revision notes: OCR GCSE PE 2</a:t>
                      </a:r>
                      <a:r>
                        <a:rPr lang="en-GB" sz="1100" b="0" i="0" kern="1200" baseline="30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edition 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Grade 9-1 OCR GCSE PE revision guide / workbook / complete revision and practice 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Grade 9-1 OCR GCSE PE revision question cards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220734"/>
                  </a:ext>
                </a:extLst>
              </a:tr>
              <a:tr h="402098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Sociology – WJEC (Eduqas)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Eduqas GCSE Sociology Revision Guide,  Illuminate Publishing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0934593"/>
                  </a:ext>
                </a:extLst>
              </a:tr>
              <a:tr h="581367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Spanish – AQA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– Translation Workbook AQA  </a:t>
                      </a:r>
                      <a:b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– Revision Guide AQA  </a:t>
                      </a:r>
                      <a:b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– Revision and Practice Material AQA 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3166866"/>
                  </a:ext>
                </a:extLst>
              </a:tr>
              <a:tr h="414385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Geography - AQA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6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CGP ‘New GCSE Geography AQA Complete Revision &amp; Practice’  </a:t>
                      </a:r>
                    </a:p>
                    <a:p>
                      <a:pPr rtl="0" fontAlgn="base"/>
                      <a:endParaRPr lang="en-GB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7249979"/>
                  </a:ext>
                </a:extLst>
              </a:tr>
              <a:tr h="414385">
                <a:tc>
                  <a:txBody>
                    <a:bodyPr/>
                    <a:lstStyle/>
                    <a:p>
                      <a:pPr algn="ctr"/>
                      <a:r>
                        <a:rPr lang="en-GB" sz="1100" b="0"/>
                        <a:t>Food – WJEC (Eduqas)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Eduqas GCSE Food Preparation and Nutrition, </a:t>
                      </a:r>
                    </a:p>
                    <a:p>
                      <a:pPr rtl="0" fontAlgn="base"/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Illuminate Publishing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967452"/>
                  </a:ext>
                </a:extLst>
              </a:tr>
              <a:tr h="402098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Media Studies – WJEC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Eduqas Media Studies Revision Guide, Illuminate Publishing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90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80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AF0DF94CA1794FBE4FDEBBD03B615A" ma:contentTypeVersion="3" ma:contentTypeDescription="Create a new document." ma:contentTypeScope="" ma:versionID="cbe6332831a6e49ac7e46b87fdf026b5">
  <xsd:schema xmlns:xsd="http://www.w3.org/2001/XMLSchema" xmlns:xs="http://www.w3.org/2001/XMLSchema" xmlns:p="http://schemas.microsoft.com/office/2006/metadata/properties" xmlns:ns2="3fb94c2a-6021-44de-a7d5-1fd6d50d6bd4" targetNamespace="http://schemas.microsoft.com/office/2006/metadata/properties" ma:root="true" ma:fieldsID="64b95425cd4269952dbcdb550b4f0b3d" ns2:_="">
    <xsd:import namespace="3fb94c2a-6021-44de-a7d5-1fd6d50d6b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94c2a-6021-44de-a7d5-1fd6d50d6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F2C93E-6A73-451F-AD5B-AB94863F78E6}">
  <ds:schemaRefs>
    <ds:schemaRef ds:uri="http://purl.org/dc/terms/"/>
    <ds:schemaRef ds:uri="http://www.w3.org/XML/1998/namespace"/>
    <ds:schemaRef ds:uri="3fb94c2a-6021-44de-a7d5-1fd6d50d6bd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E1B11B9-264B-4CDB-ABBC-1FE7E88A9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FA545E-91BE-4CB6-AA4F-D5DE90D19409}">
  <ds:schemaRefs>
    <ds:schemaRef ds:uri="3fb94c2a-6021-44de-a7d5-1fd6d50d6b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0664595-1ff2-4d18-94f5-27e5097d93fd}" enabled="0" method="" siteId="{10664595-1ff2-4d18-94f5-27e5097d93f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472</Words>
  <Application>Microsoft Office PowerPoint</Application>
  <PresentationFormat>Overhead</PresentationFormat>
  <Paragraphs>105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Harper</dc:creator>
  <cp:lastModifiedBy>Kate Harper</cp:lastModifiedBy>
  <cp:revision>6</cp:revision>
  <dcterms:created xsi:type="dcterms:W3CDTF">2023-09-08T13:28:06Z</dcterms:created>
  <dcterms:modified xsi:type="dcterms:W3CDTF">2024-01-29T11:19:43Z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0x010100E0AF0DF94CA1794FBE4FDEBBD03B615A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